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57" r:id="rId3"/>
    <p:sldId id="258" r:id="rId4"/>
    <p:sldId id="262" r:id="rId5"/>
    <p:sldId id="259" r:id="rId6"/>
    <p:sldId id="321" r:id="rId7"/>
    <p:sldId id="263" r:id="rId8"/>
    <p:sldId id="264" r:id="rId9"/>
    <p:sldId id="265" r:id="rId10"/>
    <p:sldId id="266" r:id="rId11"/>
    <p:sldId id="267" r:id="rId12"/>
    <p:sldId id="268" r:id="rId13"/>
    <p:sldId id="269" r:id="rId14"/>
    <p:sldId id="270" r:id="rId15"/>
    <p:sldId id="271" r:id="rId16"/>
    <p:sldId id="322" r:id="rId17"/>
    <p:sldId id="272" r:id="rId18"/>
    <p:sldId id="273" r:id="rId19"/>
    <p:sldId id="274" r:id="rId20"/>
    <p:sldId id="275" r:id="rId21"/>
    <p:sldId id="276" r:id="rId22"/>
    <p:sldId id="277" r:id="rId23"/>
    <p:sldId id="278" r:id="rId24"/>
    <p:sldId id="279" r:id="rId25"/>
    <p:sldId id="280" r:id="rId26"/>
    <p:sldId id="281" r:id="rId27"/>
    <p:sldId id="289" r:id="rId28"/>
    <p:sldId id="290" r:id="rId29"/>
    <p:sldId id="291" r:id="rId30"/>
    <p:sldId id="292" r:id="rId31"/>
    <p:sldId id="293" r:id="rId32"/>
    <p:sldId id="294" r:id="rId33"/>
    <p:sldId id="295" r:id="rId34"/>
    <p:sldId id="297" r:id="rId35"/>
    <p:sldId id="296" r:id="rId36"/>
    <p:sldId id="298" r:id="rId37"/>
    <p:sldId id="299" r:id="rId38"/>
    <p:sldId id="301" r:id="rId39"/>
    <p:sldId id="316" r:id="rId40"/>
    <p:sldId id="308" r:id="rId41"/>
    <p:sldId id="314" r:id="rId42"/>
    <p:sldId id="310" r:id="rId43"/>
    <p:sldId id="313" r:id="rId44"/>
    <p:sldId id="315" r:id="rId45"/>
    <p:sldId id="317" r:id="rId46"/>
    <p:sldId id="318" r:id="rId47"/>
    <p:sldId id="285" r:id="rId48"/>
    <p:sldId id="304" r:id="rId49"/>
    <p:sldId id="305" r:id="rId50"/>
    <p:sldId id="306" r:id="rId51"/>
    <p:sldId id="307" r:id="rId52"/>
    <p:sldId id="282" r:id="rId53"/>
    <p:sldId id="303" r:id="rId54"/>
    <p:sldId id="320" r:id="rId55"/>
    <p:sldId id="286" r:id="rId56"/>
    <p:sldId id="283" r:id="rId57"/>
    <p:sldId id="284" r:id="rId58"/>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61" autoAdjust="0"/>
    <p:restoredTop sz="91133" autoAdjust="0"/>
  </p:normalViewPr>
  <p:slideViewPr>
    <p:cSldViewPr snapToGrid="0" showGuides="1">
      <p:cViewPr varScale="1">
        <p:scale>
          <a:sx n="104" d="100"/>
          <a:sy n="104" d="100"/>
        </p:scale>
        <p:origin x="126" y="366"/>
      </p:cViewPr>
      <p:guideLst>
        <p:guide orient="horz" pos="177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6971E-27C5-458A-B5DC-62780E4D20B1}" type="datetimeFigureOut">
              <a:rPr kumimoji="1" lang="ja-JP" altLang="en-US" smtClean="0"/>
              <a:t>2016/10/18</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50364-8F5A-4AE1-B410-AA8552CC6BAF}" type="slidenum">
              <a:rPr kumimoji="1" lang="ja-JP" altLang="en-US" smtClean="0"/>
              <a:t>‹#›</a:t>
            </a:fld>
            <a:endParaRPr kumimoji="1" lang="ja-JP" altLang="en-US"/>
          </a:p>
        </p:txBody>
      </p:sp>
    </p:spTree>
    <p:extLst>
      <p:ext uri="{BB962C8B-B14F-4D97-AF65-F5344CB8AC3E}">
        <p14:creationId xmlns:p14="http://schemas.microsoft.com/office/powerpoint/2010/main" val="35536222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smtClean="0"/>
              <a:t>国土数値情報</a:t>
            </a:r>
            <a:r>
              <a:rPr kumimoji="1" lang="ja-JP" altLang="en-US" dirty="0" smtClean="0"/>
              <a:t>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a:t>
            </a:fld>
            <a:endParaRPr kumimoji="1" lang="ja-JP" altLang="en-US"/>
          </a:p>
        </p:txBody>
      </p:sp>
    </p:spTree>
    <p:extLst>
      <p:ext uri="{BB962C8B-B14F-4D97-AF65-F5344CB8AC3E}">
        <p14:creationId xmlns:p14="http://schemas.microsoft.com/office/powerpoint/2010/main" val="342935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Temp_0</a:t>
            </a:r>
            <a:r>
              <a:rPr kumimoji="1" lang="ja-JP" altLang="en-US" dirty="0" smtClean="0"/>
              <a:t>も同時に生成される場合は、</a:t>
            </a:r>
            <a:r>
              <a:rPr kumimoji="1" lang="en-US" altLang="ja-JP" dirty="0" smtClean="0"/>
              <a:t>temp_0</a:t>
            </a:r>
            <a:r>
              <a:rPr kumimoji="1" lang="ja-JP" altLang="en-US" dirty="0" smtClean="0"/>
              <a:t>を消去、無視する</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43</a:t>
            </a:fld>
            <a:endParaRPr kumimoji="1" lang="ja-JP" altLang="en-US"/>
          </a:p>
        </p:txBody>
      </p:sp>
    </p:spTree>
    <p:extLst>
      <p:ext uri="{BB962C8B-B14F-4D97-AF65-F5344CB8AC3E}">
        <p14:creationId xmlns:p14="http://schemas.microsoft.com/office/powerpoint/2010/main" val="103283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47</a:t>
            </a:fld>
            <a:endParaRPr kumimoji="1" lang="ja-JP" altLang="en-US"/>
          </a:p>
        </p:txBody>
      </p:sp>
    </p:spTree>
    <p:extLst>
      <p:ext uri="{BB962C8B-B14F-4D97-AF65-F5344CB8AC3E}">
        <p14:creationId xmlns:p14="http://schemas.microsoft.com/office/powerpoint/2010/main" val="356078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52</a:t>
            </a:fld>
            <a:endParaRPr kumimoji="1" lang="ja-JP" altLang="en-US"/>
          </a:p>
        </p:txBody>
      </p:sp>
    </p:spTree>
    <p:extLst>
      <p:ext uri="{BB962C8B-B14F-4D97-AF65-F5344CB8AC3E}">
        <p14:creationId xmlns:p14="http://schemas.microsoft.com/office/powerpoint/2010/main" val="121270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55</a:t>
            </a:fld>
            <a:endParaRPr kumimoji="1" lang="ja-JP" altLang="en-US"/>
          </a:p>
        </p:txBody>
      </p:sp>
    </p:spTree>
    <p:extLst>
      <p:ext uri="{BB962C8B-B14F-4D97-AF65-F5344CB8AC3E}">
        <p14:creationId xmlns:p14="http://schemas.microsoft.com/office/powerpoint/2010/main" val="217384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15</a:t>
            </a:fld>
            <a:endParaRPr kumimoji="1" lang="ja-JP" altLang="en-US"/>
          </a:p>
        </p:txBody>
      </p:sp>
    </p:spTree>
    <p:extLst>
      <p:ext uri="{BB962C8B-B14F-4D97-AF65-F5344CB8AC3E}">
        <p14:creationId xmlns:p14="http://schemas.microsoft.com/office/powerpoint/2010/main" val="609907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18</a:t>
            </a:fld>
            <a:endParaRPr kumimoji="1" lang="ja-JP" altLang="en-US"/>
          </a:p>
        </p:txBody>
      </p:sp>
    </p:spTree>
    <p:extLst>
      <p:ext uri="{BB962C8B-B14F-4D97-AF65-F5344CB8AC3E}">
        <p14:creationId xmlns:p14="http://schemas.microsoft.com/office/powerpoint/2010/main" val="135459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GRASS</a:t>
            </a:r>
            <a:r>
              <a:rPr kumimoji="1" lang="ja-JP" altLang="en-US" dirty="0" smtClean="0"/>
              <a:t>のみを利用するときの、データの格納と読み込みの仕方は、</a:t>
            </a:r>
            <a:r>
              <a:rPr kumimoji="1" lang="en-US" altLang="ja-JP" dirty="0" smtClean="0"/>
              <a:t>6</a:t>
            </a:r>
            <a:r>
              <a:rPr kumimoji="1" lang="ja-JP" altLang="en-US" dirty="0" smtClean="0"/>
              <a:t>章のリモートセンシングとその解析を参照</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26</a:t>
            </a:fld>
            <a:endParaRPr kumimoji="1" lang="ja-JP" altLang="en-US"/>
          </a:p>
        </p:txBody>
      </p:sp>
    </p:spTree>
    <p:extLst>
      <p:ext uri="{BB962C8B-B14F-4D97-AF65-F5344CB8AC3E}">
        <p14:creationId xmlns:p14="http://schemas.microsoft.com/office/powerpoint/2010/main" val="70510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27</a:t>
            </a:fld>
            <a:endParaRPr kumimoji="1" lang="ja-JP" altLang="en-US"/>
          </a:p>
        </p:txBody>
      </p:sp>
    </p:spTree>
    <p:extLst>
      <p:ext uri="{BB962C8B-B14F-4D97-AF65-F5344CB8AC3E}">
        <p14:creationId xmlns:p14="http://schemas.microsoft.com/office/powerpoint/2010/main" val="1362012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31</a:t>
            </a:fld>
            <a:endParaRPr kumimoji="1" lang="ja-JP" altLang="en-US"/>
          </a:p>
        </p:txBody>
      </p:sp>
    </p:spTree>
    <p:extLst>
      <p:ext uri="{BB962C8B-B14F-4D97-AF65-F5344CB8AC3E}">
        <p14:creationId xmlns:p14="http://schemas.microsoft.com/office/powerpoint/2010/main" val="148524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40</a:t>
            </a:fld>
            <a:endParaRPr kumimoji="1" lang="ja-JP" altLang="en-US"/>
          </a:p>
        </p:txBody>
      </p:sp>
    </p:spTree>
    <p:extLst>
      <p:ext uri="{BB962C8B-B14F-4D97-AF65-F5344CB8AC3E}">
        <p14:creationId xmlns:p14="http://schemas.microsoft.com/office/powerpoint/2010/main" val="140465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時間がかかる場合がある</a:t>
            </a:r>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41</a:t>
            </a:fld>
            <a:endParaRPr kumimoji="1" lang="ja-JP" altLang="en-US"/>
          </a:p>
        </p:txBody>
      </p:sp>
    </p:spTree>
    <p:extLst>
      <p:ext uri="{BB962C8B-B14F-4D97-AF65-F5344CB8AC3E}">
        <p14:creationId xmlns:p14="http://schemas.microsoft.com/office/powerpoint/2010/main" val="160990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A950364-8F5A-4AE1-B410-AA8552CC6BAF}" type="slidenum">
              <a:rPr kumimoji="1" lang="ja-JP" altLang="en-US" smtClean="0"/>
              <a:t>42</a:t>
            </a:fld>
            <a:endParaRPr kumimoji="1" lang="ja-JP" altLang="en-US"/>
          </a:p>
        </p:txBody>
      </p:sp>
    </p:spTree>
    <p:extLst>
      <p:ext uri="{BB962C8B-B14F-4D97-AF65-F5344CB8AC3E}">
        <p14:creationId xmlns:p14="http://schemas.microsoft.com/office/powerpoint/2010/main" val="107870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2016/10/18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2016/10/18</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3" name="テキスト ボックス 2"/>
          <p:cNvSpPr txBox="1"/>
          <p:nvPr/>
        </p:nvSpPr>
        <p:spPr>
          <a:xfrm>
            <a:off x="1876425" y="2549082"/>
            <a:ext cx="5038725" cy="707886"/>
          </a:xfrm>
          <a:prstGeom prst="rect">
            <a:avLst/>
          </a:prstGeom>
          <a:noFill/>
        </p:spPr>
        <p:txBody>
          <a:bodyPr wrap="square" rtlCol="0">
            <a:spAutoFit/>
          </a:bodyPr>
          <a:lstStyle/>
          <a:p>
            <a:r>
              <a:rPr lang="en-US" altLang="ja-JP" sz="4000" dirty="0" smtClean="0"/>
              <a:t>12. </a:t>
            </a:r>
            <a:r>
              <a:rPr lang="ja-JP" altLang="en-US" sz="4000" dirty="0" smtClean="0"/>
              <a:t>ネットワーク</a:t>
            </a:r>
            <a:r>
              <a:rPr lang="ja-JP" altLang="en-US" sz="4000" dirty="0"/>
              <a:t>解析</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09550" y="131181"/>
            <a:ext cx="4186483" cy="4948391"/>
          </a:xfrm>
          <a:prstGeom prst="rect">
            <a:avLst/>
          </a:prstGeom>
        </p:spPr>
      </p:pic>
      <p:pic>
        <p:nvPicPr>
          <p:cNvPr id="4" name="図 3"/>
          <p:cNvPicPr>
            <a:picLocks noChangeAspect="1"/>
          </p:cNvPicPr>
          <p:nvPr/>
        </p:nvPicPr>
        <p:blipFill>
          <a:blip r:embed="rId3"/>
          <a:stretch>
            <a:fillRect/>
          </a:stretch>
        </p:blipFill>
        <p:spPr>
          <a:xfrm>
            <a:off x="4745201" y="131181"/>
            <a:ext cx="4179724" cy="4940402"/>
          </a:xfrm>
          <a:prstGeom prst="rect">
            <a:avLst/>
          </a:prstGeom>
        </p:spPr>
      </p:pic>
      <p:sp>
        <p:nvSpPr>
          <p:cNvPr id="5" name="テキスト ボックス 4"/>
          <p:cNvSpPr txBox="1"/>
          <p:nvPr/>
        </p:nvSpPr>
        <p:spPr>
          <a:xfrm>
            <a:off x="1460411" y="5193723"/>
            <a:ext cx="6223178" cy="338554"/>
          </a:xfrm>
          <a:prstGeom prst="rect">
            <a:avLst/>
          </a:prstGeom>
          <a:noFill/>
        </p:spPr>
        <p:txBody>
          <a:bodyPr wrap="none" rtlCol="0">
            <a:spAutoFit/>
          </a:bodyPr>
          <a:lstStyle/>
          <a:p>
            <a:r>
              <a:rPr kumimoji="1" lang="ja-JP" altLang="en-US" sz="1600" b="1" dirty="0" smtClean="0"/>
              <a:t>現在の</a:t>
            </a:r>
            <a:r>
              <a:rPr kumimoji="1" lang="en-US" altLang="ja-JP" sz="1600" b="1" dirty="0" smtClean="0"/>
              <a:t>QGIS</a:t>
            </a:r>
            <a:r>
              <a:rPr kumimoji="1" lang="ja-JP" altLang="en-US" sz="1600" b="1" dirty="0" smtClean="0"/>
              <a:t>の範囲を設定をクリックし、新規マップセット名を入力する。</a:t>
            </a:r>
            <a:endParaRPr kumimoji="1" lang="ja-JP" altLang="en-US" sz="1600" b="1" dirty="0"/>
          </a:p>
        </p:txBody>
      </p:sp>
      <p:sp>
        <p:nvSpPr>
          <p:cNvPr id="6" name="テキスト ボックス 5"/>
          <p:cNvSpPr txBox="1"/>
          <p:nvPr/>
        </p:nvSpPr>
        <p:spPr>
          <a:xfrm>
            <a:off x="1215149" y="16386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7" name="テキスト ボックス 6"/>
          <p:cNvSpPr txBox="1"/>
          <p:nvPr/>
        </p:nvSpPr>
        <p:spPr>
          <a:xfrm>
            <a:off x="6244349" y="88617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398528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66546" y="321340"/>
            <a:ext cx="4086403" cy="4830097"/>
          </a:xfrm>
          <a:prstGeom prst="rect">
            <a:avLst/>
          </a:prstGeom>
        </p:spPr>
      </p:pic>
      <p:pic>
        <p:nvPicPr>
          <p:cNvPr id="4" name="図 3"/>
          <p:cNvPicPr>
            <a:picLocks noChangeAspect="1"/>
          </p:cNvPicPr>
          <p:nvPr/>
        </p:nvPicPr>
        <p:blipFill>
          <a:blip r:embed="rId3"/>
          <a:stretch>
            <a:fillRect/>
          </a:stretch>
        </p:blipFill>
        <p:spPr>
          <a:xfrm>
            <a:off x="5123836" y="1657350"/>
            <a:ext cx="3695700" cy="1200150"/>
          </a:xfrm>
          <a:prstGeom prst="rect">
            <a:avLst/>
          </a:prstGeom>
        </p:spPr>
      </p:pic>
      <p:sp>
        <p:nvSpPr>
          <p:cNvPr id="5" name="テキスト ボックス 4"/>
          <p:cNvSpPr txBox="1"/>
          <p:nvPr/>
        </p:nvSpPr>
        <p:spPr>
          <a:xfrm>
            <a:off x="2923151" y="5276562"/>
            <a:ext cx="3297698" cy="338554"/>
          </a:xfrm>
          <a:prstGeom prst="rect">
            <a:avLst/>
          </a:prstGeom>
          <a:noFill/>
        </p:spPr>
        <p:txBody>
          <a:bodyPr wrap="none" rtlCol="0">
            <a:spAutoFit/>
          </a:bodyPr>
          <a:lstStyle/>
          <a:p>
            <a:r>
              <a:rPr kumimoji="1" lang="ja-JP" altLang="en-US" sz="1600" b="1" dirty="0" smtClean="0"/>
              <a:t>新規マップセットの作成が完了した。</a:t>
            </a:r>
            <a:endParaRPr kumimoji="1" lang="ja-JP" altLang="en-US" sz="1600" b="1" dirty="0"/>
          </a:p>
        </p:txBody>
      </p:sp>
    </p:spTree>
    <p:extLst>
      <p:ext uri="{BB962C8B-B14F-4D97-AF65-F5344CB8AC3E}">
        <p14:creationId xmlns:p14="http://schemas.microsoft.com/office/powerpoint/2010/main" val="3198520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0730" y="120120"/>
            <a:ext cx="6292040" cy="4837006"/>
          </a:xfrm>
          <a:prstGeom prst="rect">
            <a:avLst/>
          </a:prstGeom>
        </p:spPr>
      </p:pic>
      <p:sp>
        <p:nvSpPr>
          <p:cNvPr id="5" name="テキスト ボックス 4"/>
          <p:cNvSpPr txBox="1"/>
          <p:nvPr/>
        </p:nvSpPr>
        <p:spPr>
          <a:xfrm>
            <a:off x="7063499" y="77187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5063249" y="1886295"/>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3" name="テキスト ボックス 2"/>
          <p:cNvSpPr txBox="1"/>
          <p:nvPr/>
        </p:nvSpPr>
        <p:spPr>
          <a:xfrm>
            <a:off x="284076" y="5024101"/>
            <a:ext cx="8575848" cy="584775"/>
          </a:xfrm>
          <a:prstGeom prst="rect">
            <a:avLst/>
          </a:prstGeom>
          <a:noFill/>
        </p:spPr>
        <p:txBody>
          <a:bodyPr wrap="square" rtlCol="0">
            <a:spAutoFit/>
          </a:bodyPr>
          <a:lstStyle/>
          <a:p>
            <a:r>
              <a:rPr kumimoji="1" lang="en-US" altLang="ja-JP" sz="1600" b="1" dirty="0" smtClean="0"/>
              <a:t>GRASS</a:t>
            </a:r>
            <a:r>
              <a:rPr kumimoji="1" lang="ja-JP" altLang="en-US" sz="1600" b="1" dirty="0" smtClean="0"/>
              <a:t>ツールをクリックする。モジュールリストのタブに切り替え、フィルターに</a:t>
            </a:r>
            <a:r>
              <a:rPr kumimoji="1" lang="en-US" altLang="ja-JP" sz="1600" b="1" dirty="0" smtClean="0"/>
              <a:t>v.in</a:t>
            </a:r>
            <a:r>
              <a:rPr kumimoji="1" lang="ja-JP" altLang="en-US" sz="1600" b="1" dirty="0" smtClean="0"/>
              <a:t>と入力しロードされたベクタをインポートする</a:t>
            </a:r>
            <a:r>
              <a:rPr kumimoji="1" lang="en-US" altLang="ja-JP" sz="1600" b="1" dirty="0" smtClean="0"/>
              <a:t>(</a:t>
            </a:r>
            <a:r>
              <a:rPr kumimoji="1" lang="en-US" altLang="ja-JP" sz="1600" b="1" dirty="0" err="1" smtClean="0"/>
              <a:t>v.in.ogr</a:t>
            </a:r>
            <a:r>
              <a:rPr lang="en-US" altLang="ja-JP" sz="1600" b="1" dirty="0" err="1" smtClean="0"/>
              <a:t>.qgis</a:t>
            </a:r>
            <a:r>
              <a:rPr kumimoji="1" lang="en-US" altLang="ja-JP" sz="1600" b="1" dirty="0" smtClean="0"/>
              <a:t>)</a:t>
            </a:r>
            <a:r>
              <a:rPr kumimoji="1" lang="ja-JP" altLang="en-US" sz="1600" b="1" dirty="0" smtClean="0"/>
              <a:t> を</a:t>
            </a:r>
            <a:r>
              <a:rPr lang="ja-JP" altLang="en-US" sz="1600" b="1" dirty="0" smtClean="0"/>
              <a:t>選択し、</a:t>
            </a:r>
            <a:r>
              <a:rPr lang="en-US" altLang="ja-JP" sz="1600" b="1" dirty="0" smtClean="0"/>
              <a:t>shape</a:t>
            </a:r>
            <a:r>
              <a:rPr lang="ja-JP" altLang="en-US" sz="1600" b="1" dirty="0" smtClean="0"/>
              <a:t>ファイルを読み込む。</a:t>
            </a:r>
            <a:endParaRPr kumimoji="1" lang="ja-JP" altLang="en-US" sz="1600" b="1" dirty="0"/>
          </a:p>
        </p:txBody>
      </p:sp>
    </p:spTree>
    <p:extLst>
      <p:ext uri="{BB962C8B-B14F-4D97-AF65-F5344CB8AC3E}">
        <p14:creationId xmlns:p14="http://schemas.microsoft.com/office/powerpoint/2010/main" val="1897416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315056" y="218873"/>
            <a:ext cx="5132439" cy="365578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8420" y="1895475"/>
            <a:ext cx="3648879" cy="2599062"/>
          </a:xfrm>
          <a:prstGeom prst="rect">
            <a:avLst/>
          </a:prstGeom>
        </p:spPr>
      </p:pic>
      <p:sp>
        <p:nvSpPr>
          <p:cNvPr id="6" name="テキスト ボックス 5"/>
          <p:cNvSpPr txBox="1"/>
          <p:nvPr/>
        </p:nvSpPr>
        <p:spPr>
          <a:xfrm>
            <a:off x="2624849" y="44802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7" name="テキスト ボックス 6"/>
          <p:cNvSpPr txBox="1"/>
          <p:nvPr/>
        </p:nvSpPr>
        <p:spPr>
          <a:xfrm>
            <a:off x="1300874" y="2046767"/>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9" name="テキスト ボックス 8"/>
          <p:cNvSpPr txBox="1"/>
          <p:nvPr/>
        </p:nvSpPr>
        <p:spPr>
          <a:xfrm>
            <a:off x="1929524" y="1321417"/>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4" name="テキスト ボックス 3"/>
          <p:cNvSpPr txBox="1"/>
          <p:nvPr/>
        </p:nvSpPr>
        <p:spPr>
          <a:xfrm>
            <a:off x="103344" y="4734822"/>
            <a:ext cx="9040656" cy="830997"/>
          </a:xfrm>
          <a:prstGeom prst="rect">
            <a:avLst/>
          </a:prstGeom>
          <a:noFill/>
        </p:spPr>
        <p:txBody>
          <a:bodyPr wrap="square" rtlCol="0">
            <a:spAutoFit/>
          </a:bodyPr>
          <a:lstStyle/>
          <a:p>
            <a:r>
              <a:rPr kumimoji="1" lang="ja-JP" altLang="en-US" sz="1600" dirty="0" smtClean="0"/>
              <a:t>タブを切り替え、ロードされたレイヤ（</a:t>
            </a:r>
            <a:r>
              <a:rPr kumimoji="1" lang="en-US" altLang="ja-JP" sz="1600" dirty="0" smtClean="0"/>
              <a:t>QGIS</a:t>
            </a:r>
            <a:r>
              <a:rPr lang="ja-JP" altLang="en-US" sz="1600" dirty="0" smtClean="0"/>
              <a:t>で読み込んでいる</a:t>
            </a:r>
            <a:r>
              <a:rPr lang="en-US" altLang="ja-JP" sz="1600" dirty="0" smtClean="0"/>
              <a:t>shape</a:t>
            </a:r>
            <a:r>
              <a:rPr lang="ja-JP" altLang="en-US" sz="1600" dirty="0" smtClean="0"/>
              <a:t>ファイル</a:t>
            </a:r>
            <a:r>
              <a:rPr kumimoji="1" lang="ja-JP" altLang="en-US" sz="1600" dirty="0" smtClean="0"/>
              <a:t>）から</a:t>
            </a:r>
            <a:r>
              <a:rPr kumimoji="1" lang="en-US" altLang="ja-JP" sz="1600" dirty="0" smtClean="0"/>
              <a:t>GRASS</a:t>
            </a:r>
            <a:r>
              <a:rPr kumimoji="1" lang="ja-JP" altLang="en-US" sz="1600" dirty="0" smtClean="0"/>
              <a:t>で読み込みたい</a:t>
            </a:r>
            <a:r>
              <a:rPr lang="ja-JP" altLang="en-US" sz="1600" dirty="0" smtClean="0"/>
              <a:t>データを選択する。</a:t>
            </a:r>
            <a:endParaRPr lang="en-US" altLang="ja-JP" sz="1600" dirty="0" smtClean="0"/>
          </a:p>
          <a:p>
            <a:r>
              <a:rPr kumimoji="1" lang="ja-JP" altLang="en-US" sz="1600" dirty="0" smtClean="0"/>
              <a:t>出力するベクトルマップ名を入力し、実行をクリックする。</a:t>
            </a:r>
            <a:endParaRPr kumimoji="1" lang="ja-JP" altLang="en-US" sz="1600" dirty="0"/>
          </a:p>
        </p:txBody>
      </p:sp>
    </p:spTree>
    <p:extLst>
      <p:ext uri="{BB962C8B-B14F-4D97-AF65-F5344CB8AC3E}">
        <p14:creationId xmlns:p14="http://schemas.microsoft.com/office/powerpoint/2010/main" val="161915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162050" y="171450"/>
            <a:ext cx="6819900" cy="4857750"/>
          </a:xfrm>
          <a:prstGeom prst="rect">
            <a:avLst/>
          </a:prstGeom>
        </p:spPr>
      </p:pic>
      <p:sp>
        <p:nvSpPr>
          <p:cNvPr id="2" name="テキスト ボックス 1"/>
          <p:cNvSpPr txBox="1"/>
          <p:nvPr/>
        </p:nvSpPr>
        <p:spPr>
          <a:xfrm>
            <a:off x="94728" y="5099107"/>
            <a:ext cx="9049272" cy="584775"/>
          </a:xfrm>
          <a:prstGeom prst="rect">
            <a:avLst/>
          </a:prstGeom>
          <a:noFill/>
        </p:spPr>
        <p:txBody>
          <a:bodyPr wrap="none" rtlCol="0">
            <a:spAutoFit/>
          </a:bodyPr>
          <a:lstStyle/>
          <a:p>
            <a:r>
              <a:rPr kumimoji="1" lang="ja-JP" altLang="en-US" sz="1600" dirty="0" smtClean="0"/>
              <a:t>同様の作業を繰り返し、データを読み込む。</a:t>
            </a:r>
            <a:endParaRPr kumimoji="1" lang="en-US" altLang="ja-JP" sz="1600" dirty="0" smtClean="0"/>
          </a:p>
          <a:p>
            <a:r>
              <a:rPr kumimoji="1" lang="ja-JP" altLang="en-US" sz="1600" dirty="0" smtClean="0"/>
              <a:t>データの読みが一通りできたら、タブをブラウザに切り替え、データが読み込まれていることを確認する。</a:t>
            </a:r>
            <a:endParaRPr kumimoji="1" lang="ja-JP" altLang="en-US" sz="1600" dirty="0"/>
          </a:p>
        </p:txBody>
      </p:sp>
      <p:sp>
        <p:nvSpPr>
          <p:cNvPr id="4" name="テキスト ボックス 3"/>
          <p:cNvSpPr txBox="1"/>
          <p:nvPr/>
        </p:nvSpPr>
        <p:spPr>
          <a:xfrm>
            <a:off x="3482099" y="53374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379390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2245" y="0"/>
            <a:ext cx="6500045" cy="5044664"/>
          </a:xfrm>
          <a:prstGeom prst="rect">
            <a:avLst/>
          </a:prstGeom>
        </p:spPr>
      </p:pic>
      <p:sp>
        <p:nvSpPr>
          <p:cNvPr id="4" name="テキスト ボックス 3"/>
          <p:cNvSpPr txBox="1"/>
          <p:nvPr/>
        </p:nvSpPr>
        <p:spPr>
          <a:xfrm>
            <a:off x="5388253" y="1616997"/>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2" name="テキスト ボックス 1"/>
          <p:cNvSpPr txBox="1"/>
          <p:nvPr/>
        </p:nvSpPr>
        <p:spPr>
          <a:xfrm>
            <a:off x="1372245" y="5130225"/>
            <a:ext cx="6399509" cy="584775"/>
          </a:xfrm>
          <a:prstGeom prst="rect">
            <a:avLst/>
          </a:prstGeom>
          <a:noFill/>
        </p:spPr>
        <p:txBody>
          <a:bodyPr wrap="none" rtlCol="0">
            <a:spAutoFit/>
          </a:bodyPr>
          <a:lstStyle/>
          <a:p>
            <a:r>
              <a:rPr kumimoji="1" lang="ja-JP" altLang="en-US" sz="1600" b="1" dirty="0" smtClean="0"/>
              <a:t>表示したいデータを右クリックし、選択した地図をキャンバスに追加 する</a:t>
            </a:r>
            <a:endParaRPr kumimoji="1" lang="en-US" altLang="ja-JP" sz="1600" b="1" dirty="0" smtClean="0"/>
          </a:p>
          <a:p>
            <a:pPr algn="r"/>
            <a:r>
              <a:rPr lang="en-US" altLang="ja-JP" sz="1600" b="1" dirty="0" smtClean="0"/>
              <a:t>※</a:t>
            </a:r>
            <a:r>
              <a:rPr lang="ja-JP" altLang="en-US" sz="1600" b="1" dirty="0" smtClean="0"/>
              <a:t>データが重複するため</a:t>
            </a:r>
            <a:r>
              <a:rPr lang="en-US" altLang="ja-JP" sz="1600" b="1" dirty="0" smtClean="0"/>
              <a:t>QGIS</a:t>
            </a:r>
            <a:r>
              <a:rPr lang="ja-JP" altLang="en-US" sz="1600" b="1" dirty="0" smtClean="0"/>
              <a:t>のデータは消しておく</a:t>
            </a:r>
            <a:endParaRPr kumimoji="1" lang="ja-JP" altLang="en-US" sz="1600" b="1" dirty="0"/>
          </a:p>
        </p:txBody>
      </p:sp>
    </p:spTree>
    <p:extLst>
      <p:ext uri="{BB962C8B-B14F-4D97-AF65-F5344CB8AC3E}">
        <p14:creationId xmlns:p14="http://schemas.microsoft.com/office/powerpoint/2010/main" val="278532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5744" y="238378"/>
            <a:ext cx="6132512" cy="4714369"/>
          </a:xfrm>
          <a:prstGeom prst="rect">
            <a:avLst/>
          </a:prstGeom>
        </p:spPr>
      </p:pic>
      <p:sp>
        <p:nvSpPr>
          <p:cNvPr id="4" name="テキスト ボックス 3"/>
          <p:cNvSpPr txBox="1"/>
          <p:nvPr/>
        </p:nvSpPr>
        <p:spPr>
          <a:xfrm>
            <a:off x="2624992" y="5134841"/>
            <a:ext cx="3894015" cy="338554"/>
          </a:xfrm>
          <a:prstGeom prst="rect">
            <a:avLst/>
          </a:prstGeom>
          <a:noFill/>
        </p:spPr>
        <p:txBody>
          <a:bodyPr wrap="none" rtlCol="0">
            <a:spAutoFit/>
          </a:bodyPr>
          <a:lstStyle/>
          <a:p>
            <a:r>
              <a:rPr kumimoji="1" lang="ja-JP" altLang="en-US" sz="1600" b="1" dirty="0" smtClean="0"/>
              <a:t>同様の手順を繰り返し、データを表示する。</a:t>
            </a:r>
            <a:endParaRPr kumimoji="1" lang="ja-JP" altLang="en-US" sz="1600" b="1" dirty="0"/>
          </a:p>
        </p:txBody>
      </p:sp>
    </p:spTree>
    <p:extLst>
      <p:ext uri="{BB962C8B-B14F-4D97-AF65-F5344CB8AC3E}">
        <p14:creationId xmlns:p14="http://schemas.microsoft.com/office/powerpoint/2010/main" val="410797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286" y="5261135"/>
            <a:ext cx="9071714" cy="338554"/>
          </a:xfrm>
          <a:prstGeom prst="rect">
            <a:avLst/>
          </a:prstGeom>
          <a:noFill/>
        </p:spPr>
        <p:txBody>
          <a:bodyPr wrap="none" rtlCol="0">
            <a:spAutoFit/>
          </a:bodyPr>
          <a:lstStyle/>
          <a:p>
            <a:r>
              <a:rPr kumimoji="1" lang="ja-JP" altLang="en-US" sz="1600" b="1" dirty="0" smtClean="0"/>
              <a:t>ラインとポイントが重ならない別のデータであるため、ネットワーク分析ができるようにデータを加工する。</a:t>
            </a:r>
            <a:endParaRPr kumimoji="1" lang="ja-JP" altLang="en-US" sz="1600" b="1" dirty="0"/>
          </a:p>
        </p:txBody>
      </p:sp>
      <p:sp>
        <p:nvSpPr>
          <p:cNvPr id="5" name="テキスト ボックス 4"/>
          <p:cNvSpPr txBox="1"/>
          <p:nvPr/>
        </p:nvSpPr>
        <p:spPr>
          <a:xfrm>
            <a:off x="288141" y="33532"/>
            <a:ext cx="3166251" cy="584775"/>
          </a:xfrm>
          <a:prstGeom prst="rect">
            <a:avLst/>
          </a:prstGeom>
          <a:noFill/>
        </p:spPr>
        <p:txBody>
          <a:bodyPr wrap="none" rtlCol="0">
            <a:spAutoFit/>
          </a:bodyPr>
          <a:lstStyle/>
          <a:p>
            <a:r>
              <a:rPr kumimoji="1" lang="ja-JP" altLang="en-US" sz="3200" b="1" dirty="0" smtClean="0">
                <a:solidFill>
                  <a:srgbClr val="0070C0"/>
                </a:solidFill>
              </a:rPr>
              <a:t>グラフを作成する</a:t>
            </a:r>
            <a:endParaRPr kumimoji="1" lang="ja-JP" altLang="en-US" sz="3200" b="1" dirty="0">
              <a:solidFill>
                <a:srgbClr val="0070C0"/>
              </a:solidFill>
            </a:endParaRPr>
          </a:p>
        </p:txBody>
      </p:sp>
      <p:grpSp>
        <p:nvGrpSpPr>
          <p:cNvPr id="7" name="グループ化 6"/>
          <p:cNvGrpSpPr/>
          <p:nvPr/>
        </p:nvGrpSpPr>
        <p:grpSpPr>
          <a:xfrm>
            <a:off x="1779362" y="735139"/>
            <a:ext cx="5585276" cy="4171697"/>
            <a:chOff x="1402258" y="735139"/>
            <a:chExt cx="5585276" cy="4171697"/>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0937" y="735139"/>
              <a:ext cx="5426597" cy="4171697"/>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2258" y="1553578"/>
              <a:ext cx="1799023" cy="1623505"/>
            </a:xfrm>
            <a:prstGeom prst="rect">
              <a:avLst/>
            </a:prstGeom>
            <a:ln w="28575">
              <a:solidFill>
                <a:srgbClr val="FF0000"/>
              </a:solidFill>
            </a:ln>
          </p:spPr>
        </p:pic>
        <p:sp>
          <p:nvSpPr>
            <p:cNvPr id="6" name="正方形/長方形 5"/>
            <p:cNvSpPr/>
            <p:nvPr/>
          </p:nvSpPr>
          <p:spPr>
            <a:xfrm>
              <a:off x="4274235" y="2820987"/>
              <a:ext cx="373965" cy="356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63328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7221" y="306472"/>
            <a:ext cx="4121029" cy="4136273"/>
          </a:xfrm>
          <a:prstGeom prst="rect">
            <a:avLst/>
          </a:prstGeom>
        </p:spPr>
      </p:pic>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4746" y="306471"/>
            <a:ext cx="4121029" cy="4136273"/>
          </a:xfrm>
          <a:prstGeom prst="rect">
            <a:avLst/>
          </a:prstGeom>
        </p:spPr>
      </p:pic>
      <p:sp>
        <p:nvSpPr>
          <p:cNvPr id="3" name="テキスト ボックス 2"/>
          <p:cNvSpPr txBox="1"/>
          <p:nvPr/>
        </p:nvSpPr>
        <p:spPr>
          <a:xfrm>
            <a:off x="472159" y="4692668"/>
            <a:ext cx="8199681" cy="830997"/>
          </a:xfrm>
          <a:prstGeom prst="rect">
            <a:avLst/>
          </a:prstGeom>
          <a:noFill/>
        </p:spPr>
        <p:txBody>
          <a:bodyPr wrap="none" rtlCol="0">
            <a:spAutoFit/>
          </a:bodyPr>
          <a:lstStyle/>
          <a:p>
            <a:r>
              <a:rPr kumimoji="1" lang="en-US" altLang="ja-JP" sz="1600" dirty="0" smtClean="0"/>
              <a:t>GRASS</a:t>
            </a:r>
            <a:r>
              <a:rPr kumimoji="1" lang="ja-JP" altLang="en-US" sz="1600" dirty="0" smtClean="0"/>
              <a:t>ツールを開き、モジュールツリーにタブを切り替える。</a:t>
            </a:r>
            <a:endParaRPr kumimoji="1" lang="en-US" altLang="ja-JP" sz="1600" dirty="0" smtClean="0"/>
          </a:p>
          <a:p>
            <a:r>
              <a:rPr lang="ja-JP" altLang="en-US" sz="1600" dirty="0" smtClean="0"/>
              <a:t>ネットワークメンテナンスをクリックし、タブを切り替えラインデータとポイントデータを選択する。</a:t>
            </a:r>
            <a:endParaRPr lang="en-US" altLang="ja-JP" sz="1600" dirty="0" smtClean="0"/>
          </a:p>
          <a:p>
            <a:r>
              <a:rPr kumimoji="1" lang="ja-JP" altLang="en-US" sz="1600" dirty="0" smtClean="0"/>
              <a:t>実行するオペレーションを</a:t>
            </a:r>
            <a:r>
              <a:rPr kumimoji="1" lang="en-US" altLang="ja-JP" sz="1600" dirty="0" smtClean="0"/>
              <a:t>connect</a:t>
            </a:r>
            <a:r>
              <a:rPr lang="ja-JP" altLang="en-US" sz="1600" dirty="0" smtClean="0"/>
              <a:t>にして、</a:t>
            </a:r>
            <a:r>
              <a:rPr kumimoji="1" lang="ja-JP" altLang="en-US" sz="1600" dirty="0" smtClean="0"/>
              <a:t>出力するベクトルマップ名を入力し、実行をクリック。</a:t>
            </a:r>
            <a:endParaRPr kumimoji="1" lang="ja-JP" altLang="en-US" sz="1600" dirty="0"/>
          </a:p>
        </p:txBody>
      </p:sp>
      <p:sp>
        <p:nvSpPr>
          <p:cNvPr id="7" name="テキスト ボックス 6"/>
          <p:cNvSpPr txBox="1"/>
          <p:nvPr/>
        </p:nvSpPr>
        <p:spPr>
          <a:xfrm>
            <a:off x="6349124" y="97189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6349124" y="1280313"/>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9" name="テキスト ボックス 8"/>
          <p:cNvSpPr txBox="1"/>
          <p:nvPr/>
        </p:nvSpPr>
        <p:spPr>
          <a:xfrm>
            <a:off x="5663324" y="2594763"/>
            <a:ext cx="1366080" cy="308418"/>
          </a:xfrm>
          <a:prstGeom prst="rect">
            <a:avLst/>
          </a:prstGeom>
          <a:noFill/>
        </p:spPr>
        <p:txBody>
          <a:bodyPr wrap="none" rtlCol="0">
            <a:spAutoFit/>
          </a:bodyPr>
          <a:lstStyle/>
          <a:p>
            <a:r>
              <a:rPr kumimoji="1" lang="ja-JP" altLang="en-US" b="1" dirty="0" smtClean="0">
                <a:solidFill>
                  <a:srgbClr val="FF0000"/>
                </a:solidFill>
              </a:rPr>
              <a:t>③　閾値を入力</a:t>
            </a:r>
            <a:endParaRPr kumimoji="1" lang="ja-JP" altLang="en-US" b="1" dirty="0">
              <a:solidFill>
                <a:srgbClr val="FF0000"/>
              </a:solidFill>
            </a:endParaRPr>
          </a:p>
        </p:txBody>
      </p:sp>
      <p:sp>
        <p:nvSpPr>
          <p:cNvPr id="10" name="テキスト ボックス 9"/>
          <p:cNvSpPr txBox="1"/>
          <p:nvPr/>
        </p:nvSpPr>
        <p:spPr>
          <a:xfrm>
            <a:off x="5663324" y="3040152"/>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sp>
        <p:nvSpPr>
          <p:cNvPr id="2" name="正方形/長方形 1"/>
          <p:cNvSpPr/>
          <p:nvPr/>
        </p:nvSpPr>
        <p:spPr>
          <a:xfrm>
            <a:off x="6388843" y="2812698"/>
            <a:ext cx="2282997" cy="215444"/>
          </a:xfrm>
          <a:prstGeom prst="rect">
            <a:avLst/>
          </a:prstGeom>
        </p:spPr>
        <p:txBody>
          <a:bodyPr wrap="none">
            <a:spAutoFit/>
          </a:bodyPr>
          <a:lstStyle/>
          <a:p>
            <a:r>
              <a:rPr lang="en-US" altLang="ja-JP" sz="800" b="1" dirty="0" smtClean="0"/>
              <a:t>※</a:t>
            </a:r>
            <a:r>
              <a:rPr lang="ja-JP" altLang="en-US" sz="800" b="1" dirty="0" smtClean="0"/>
              <a:t>　道路</a:t>
            </a:r>
            <a:r>
              <a:rPr lang="ja-JP" altLang="en-US" sz="800" b="1" dirty="0"/>
              <a:t>からどのくらいポイントが離れているか。</a:t>
            </a:r>
          </a:p>
        </p:txBody>
      </p:sp>
    </p:spTree>
    <p:extLst>
      <p:ext uri="{BB962C8B-B14F-4D97-AF65-F5344CB8AC3E}">
        <p14:creationId xmlns:p14="http://schemas.microsoft.com/office/powerpoint/2010/main" val="156998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046" y="352425"/>
            <a:ext cx="4285667" cy="430152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2446" y="352425"/>
            <a:ext cx="4285667" cy="4301520"/>
          </a:xfrm>
          <a:prstGeom prst="rect">
            <a:avLst/>
          </a:prstGeom>
        </p:spPr>
      </p:pic>
      <p:sp>
        <p:nvSpPr>
          <p:cNvPr id="2" name="テキスト ボックス 1"/>
          <p:cNvSpPr txBox="1"/>
          <p:nvPr/>
        </p:nvSpPr>
        <p:spPr>
          <a:xfrm>
            <a:off x="2287879" y="5000914"/>
            <a:ext cx="4620176" cy="338554"/>
          </a:xfrm>
          <a:prstGeom prst="rect">
            <a:avLst/>
          </a:prstGeom>
          <a:noFill/>
        </p:spPr>
        <p:txBody>
          <a:bodyPr wrap="none" rtlCol="0">
            <a:spAutoFit/>
          </a:bodyPr>
          <a:lstStyle/>
          <a:p>
            <a:r>
              <a:rPr kumimoji="1" lang="ja-JP" altLang="en-US" sz="1600" b="1" dirty="0" smtClean="0"/>
              <a:t>ブラウザタブに切り替え、作成したデータを表示する</a:t>
            </a:r>
            <a:endParaRPr kumimoji="1" lang="ja-JP" altLang="en-US" sz="1600" b="1" dirty="0"/>
          </a:p>
        </p:txBody>
      </p:sp>
    </p:spTree>
    <p:extLst>
      <p:ext uri="{BB962C8B-B14F-4D97-AF65-F5344CB8AC3E}">
        <p14:creationId xmlns:p14="http://schemas.microsoft.com/office/powerpoint/2010/main" val="100116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371475" y="157691"/>
            <a:ext cx="7886700" cy="505354"/>
          </a:xfrm>
        </p:spPr>
        <p:txBody>
          <a:bodyPr>
            <a:normAutofit fontScale="90000"/>
          </a:bodyPr>
          <a:lstStyle/>
          <a:p>
            <a:r>
              <a:rPr lang="ja-JP" altLang="en-US" sz="3600" b="1" dirty="0" smtClean="0">
                <a:solidFill>
                  <a:srgbClr val="0070C0"/>
                </a:solidFill>
              </a:rPr>
              <a:t>ネットワーク解析</a:t>
            </a:r>
            <a:endParaRPr kumimoji="1" lang="ja-JP" altLang="en-US" b="1" dirty="0">
              <a:solidFill>
                <a:srgbClr val="0070C0"/>
              </a:solidFill>
            </a:endParaRPr>
          </a:p>
        </p:txBody>
      </p:sp>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141" y="1241454"/>
            <a:ext cx="5138974" cy="3950586"/>
          </a:xfrm>
          <a:prstGeom prst="rect">
            <a:avLst/>
          </a:prstGeom>
        </p:spPr>
      </p:pic>
      <p:sp>
        <p:nvSpPr>
          <p:cNvPr id="6" name="テキスト ボックス 5"/>
          <p:cNvSpPr txBox="1"/>
          <p:nvPr/>
        </p:nvSpPr>
        <p:spPr>
          <a:xfrm>
            <a:off x="5480443" y="1241454"/>
            <a:ext cx="3531943" cy="1569660"/>
          </a:xfrm>
          <a:prstGeom prst="rect">
            <a:avLst/>
          </a:prstGeom>
          <a:noFill/>
        </p:spPr>
        <p:txBody>
          <a:bodyPr wrap="square" rtlCol="0">
            <a:spAutoFit/>
          </a:bodyPr>
          <a:lstStyle/>
          <a:p>
            <a:r>
              <a:rPr lang="en-US" altLang="ja-JP" sz="1600" b="1" dirty="0" smtClean="0"/>
              <a:t>[</a:t>
            </a:r>
            <a:r>
              <a:rPr lang="ja-JP" altLang="en-US" sz="1600" b="1" dirty="0" smtClean="0"/>
              <a:t>使用データ</a:t>
            </a:r>
            <a:r>
              <a:rPr lang="en-US" altLang="ja-JP" sz="1600" b="1" dirty="0" smtClean="0"/>
              <a:t>]</a:t>
            </a:r>
          </a:p>
          <a:p>
            <a:endParaRPr lang="en-US" altLang="ja-JP" sz="1600" b="1" dirty="0" smtClean="0"/>
          </a:p>
          <a:p>
            <a:r>
              <a:rPr lang="ja-JP" altLang="en-US" sz="1600" dirty="0"/>
              <a:t>「国土交通省国土政策局「国土数値情報</a:t>
            </a:r>
            <a:r>
              <a:rPr lang="ja-JP" altLang="en-US" sz="1600" dirty="0" smtClean="0"/>
              <a:t>（島根県　</a:t>
            </a:r>
            <a:r>
              <a:rPr lang="ja-JP" altLang="en-US" sz="1600" b="1" dirty="0"/>
              <a:t>行政</a:t>
            </a:r>
            <a:r>
              <a:rPr lang="ja-JP" altLang="en-US" sz="1600" b="1" dirty="0" smtClean="0"/>
              <a:t>区域、道路、</a:t>
            </a:r>
            <a:r>
              <a:rPr lang="ja-JP" altLang="en-US" sz="1600" b="1" dirty="0"/>
              <a:t>消防署、医療施設</a:t>
            </a:r>
            <a:r>
              <a:rPr lang="ja-JP" altLang="en-US" sz="1600" dirty="0" smtClean="0"/>
              <a:t>データ</a:t>
            </a:r>
            <a:r>
              <a:rPr lang="ja-JP" altLang="en-US" sz="1600" dirty="0"/>
              <a:t>）」</a:t>
            </a:r>
            <a:r>
              <a:rPr lang="ja-JP" altLang="en-US" sz="1600" dirty="0" smtClean="0"/>
              <a:t>を加工し（座標変換</a:t>
            </a:r>
            <a:r>
              <a:rPr lang="en-US" altLang="ja-JP" sz="1600" dirty="0"/>
              <a:t>EPSG:2445 </a:t>
            </a:r>
            <a:r>
              <a:rPr lang="ja-JP" altLang="en-US" sz="1600" dirty="0" smtClean="0"/>
              <a:t>）、利用」</a:t>
            </a:r>
            <a:endParaRPr lang="ja-JP" altLang="en-US" sz="1600" b="1" dirty="0" smtClean="0"/>
          </a:p>
        </p:txBody>
      </p:sp>
      <p:sp>
        <p:nvSpPr>
          <p:cNvPr id="7" name="正方形/長方形 6"/>
          <p:cNvSpPr/>
          <p:nvPr/>
        </p:nvSpPr>
        <p:spPr>
          <a:xfrm>
            <a:off x="5612057" y="3023859"/>
            <a:ext cx="3268717" cy="2308324"/>
          </a:xfrm>
          <a:prstGeom prst="rect">
            <a:avLst/>
          </a:prstGeom>
        </p:spPr>
        <p:txBody>
          <a:bodyPr wrap="square">
            <a:spAutoFit/>
          </a:bodyPr>
          <a:lstStyle/>
          <a:p>
            <a:r>
              <a:rPr lang="en-US" altLang="ja-JP" sz="1600" b="1" dirty="0" smtClean="0"/>
              <a:t>[</a:t>
            </a:r>
            <a:r>
              <a:rPr lang="ja-JP" altLang="en-US" sz="1600" b="1" dirty="0"/>
              <a:t>実習</a:t>
            </a:r>
            <a:r>
              <a:rPr lang="ja-JP" altLang="en-US" sz="1600" b="1" dirty="0" smtClean="0"/>
              <a:t>内容</a:t>
            </a:r>
            <a:r>
              <a:rPr lang="en-US" altLang="ja-JP" sz="1600" b="1" dirty="0" smtClean="0"/>
              <a:t>]</a:t>
            </a:r>
          </a:p>
          <a:p>
            <a:endParaRPr lang="en-US" altLang="ja-JP" sz="1600" b="1" dirty="0"/>
          </a:p>
          <a:p>
            <a:r>
              <a:rPr lang="ja-JP" altLang="en-US" sz="1600" b="1" dirty="0" smtClean="0"/>
              <a:t>①</a:t>
            </a:r>
            <a:r>
              <a:rPr lang="en-US" altLang="ja-JP" sz="1600" b="1" dirty="0" smtClean="0"/>
              <a:t>QGIS</a:t>
            </a:r>
            <a:r>
              <a:rPr lang="ja-JP" altLang="en-US" sz="1600" b="1" dirty="0" smtClean="0"/>
              <a:t>で最短距離検索</a:t>
            </a:r>
            <a:endParaRPr lang="en-US" altLang="ja-JP" sz="1600" b="1" dirty="0" smtClean="0"/>
          </a:p>
          <a:p>
            <a:endParaRPr lang="en-US" altLang="ja-JP" sz="1600" b="1" dirty="0" smtClean="0"/>
          </a:p>
          <a:p>
            <a:r>
              <a:rPr lang="ja-JP" altLang="en-US" sz="1600" b="1" dirty="0" smtClean="0"/>
              <a:t>②</a:t>
            </a:r>
            <a:r>
              <a:rPr lang="en-US" altLang="ja-JP" sz="1600" b="1" dirty="0" smtClean="0"/>
              <a:t>QGIS</a:t>
            </a:r>
            <a:r>
              <a:rPr lang="ja-JP" altLang="en-US" sz="1600" b="1" dirty="0" smtClean="0"/>
              <a:t>で</a:t>
            </a:r>
            <a:r>
              <a:rPr lang="en-US" altLang="ja-JP" sz="1600" b="1" dirty="0" smtClean="0"/>
              <a:t>GRASS</a:t>
            </a:r>
            <a:r>
              <a:rPr lang="ja-JP" altLang="en-US" sz="1600" b="1" dirty="0" smtClean="0"/>
              <a:t>のプラグインを利用</a:t>
            </a:r>
            <a:r>
              <a:rPr lang="ja-JP" altLang="en-US" sz="1600" b="1" dirty="0" smtClean="0"/>
              <a:t>したネットの分割</a:t>
            </a:r>
            <a:endParaRPr lang="en-US" altLang="ja-JP" sz="1600" b="1" dirty="0" smtClean="0"/>
          </a:p>
          <a:p>
            <a:r>
              <a:rPr lang="ja-JP" altLang="en-US" sz="1600" b="1" dirty="0" smtClean="0"/>
              <a:t>③</a:t>
            </a:r>
            <a:r>
              <a:rPr lang="en-US" altLang="ja-JP" sz="1600" b="1" dirty="0"/>
              <a:t>GRASS</a:t>
            </a:r>
            <a:r>
              <a:rPr lang="ja-JP" altLang="en-US" sz="1600" b="1" dirty="0"/>
              <a:t>の</a:t>
            </a:r>
            <a:r>
              <a:rPr lang="en-US" altLang="ja-JP" sz="1600" b="1" dirty="0"/>
              <a:t>Network Analyst Tool</a:t>
            </a:r>
            <a:r>
              <a:rPr lang="ja-JP" altLang="en-US" sz="1600" b="1" dirty="0"/>
              <a:t>を利用したネットワーク分析</a:t>
            </a:r>
            <a:endParaRPr lang="en-US" altLang="ja-JP" sz="1600" b="1" dirty="0"/>
          </a:p>
          <a:p>
            <a:endParaRPr lang="en-US" altLang="ja-JP" sz="1600" b="1" dirty="0" smtClean="0"/>
          </a:p>
        </p:txBody>
      </p:sp>
    </p:spTree>
    <p:extLst>
      <p:ext uri="{BB962C8B-B14F-4D97-AF65-F5344CB8AC3E}">
        <p14:creationId xmlns:p14="http://schemas.microsoft.com/office/powerpoint/2010/main" val="23208675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000" y="301095"/>
            <a:ext cx="5956300" cy="4578906"/>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3888" y="1048314"/>
            <a:ext cx="1959389" cy="1438275"/>
          </a:xfrm>
          <a:prstGeom prst="rect">
            <a:avLst/>
          </a:prstGeom>
          <a:ln w="38100">
            <a:solidFill>
              <a:srgbClr val="FF0000"/>
            </a:solidFill>
          </a:ln>
        </p:spPr>
      </p:pic>
      <p:sp>
        <p:nvSpPr>
          <p:cNvPr id="5" name="テキスト ボックス 4"/>
          <p:cNvSpPr txBox="1"/>
          <p:nvPr/>
        </p:nvSpPr>
        <p:spPr>
          <a:xfrm>
            <a:off x="1060757" y="5116657"/>
            <a:ext cx="7085594" cy="338554"/>
          </a:xfrm>
          <a:prstGeom prst="rect">
            <a:avLst/>
          </a:prstGeom>
          <a:noFill/>
        </p:spPr>
        <p:txBody>
          <a:bodyPr wrap="none" rtlCol="0">
            <a:spAutoFit/>
          </a:bodyPr>
          <a:lstStyle/>
          <a:p>
            <a:r>
              <a:rPr kumimoji="1" lang="ja-JP" altLang="en-US" sz="1600" b="1" dirty="0" smtClean="0"/>
              <a:t>ラインが</a:t>
            </a:r>
            <a:r>
              <a:rPr lang="ja-JP" altLang="en-US" sz="1600" b="1" dirty="0"/>
              <a:t>ポイント</a:t>
            </a:r>
            <a:r>
              <a:rPr lang="ja-JP" altLang="en-US" sz="1600" b="1" dirty="0" smtClean="0"/>
              <a:t>までつながるようになり、ネットワーク</a:t>
            </a:r>
            <a:r>
              <a:rPr kumimoji="1" lang="ja-JP" altLang="en-US" sz="1600" b="1" dirty="0" smtClean="0"/>
              <a:t>分析ができるようになった。</a:t>
            </a:r>
            <a:endParaRPr kumimoji="1" lang="ja-JP" altLang="en-US" sz="1600" b="1" dirty="0"/>
          </a:p>
        </p:txBody>
      </p:sp>
      <p:sp>
        <p:nvSpPr>
          <p:cNvPr id="7" name="正方形/長方形 6"/>
          <p:cNvSpPr/>
          <p:nvPr/>
        </p:nvSpPr>
        <p:spPr>
          <a:xfrm>
            <a:off x="4603554" y="2486589"/>
            <a:ext cx="373965" cy="356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4647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6327" y="758825"/>
            <a:ext cx="4251473" cy="4267200"/>
          </a:xfrm>
          <a:prstGeom prst="rect">
            <a:avLst/>
          </a:prstGeom>
        </p:spPr>
      </p:pic>
      <p:sp>
        <p:nvSpPr>
          <p:cNvPr id="4" name="テキスト ボックス 3"/>
          <p:cNvSpPr txBox="1"/>
          <p:nvPr/>
        </p:nvSpPr>
        <p:spPr>
          <a:xfrm>
            <a:off x="288141" y="80993"/>
            <a:ext cx="3760966" cy="584775"/>
          </a:xfrm>
          <a:prstGeom prst="rect">
            <a:avLst/>
          </a:prstGeom>
          <a:noFill/>
        </p:spPr>
        <p:txBody>
          <a:bodyPr wrap="none" rtlCol="0">
            <a:spAutoFit/>
          </a:bodyPr>
          <a:lstStyle/>
          <a:p>
            <a:r>
              <a:rPr kumimoji="1" lang="ja-JP" altLang="en-US" sz="3200" b="1" dirty="0" smtClean="0">
                <a:solidFill>
                  <a:srgbClr val="0070C0"/>
                </a:solidFill>
              </a:rPr>
              <a:t>到達圏の検索をする</a:t>
            </a:r>
            <a:endParaRPr kumimoji="1" lang="ja-JP" altLang="en-US" sz="3200" b="1" dirty="0">
              <a:solidFill>
                <a:srgbClr val="0070C0"/>
              </a:solidFill>
            </a:endParaRPr>
          </a:p>
        </p:txBody>
      </p:sp>
      <p:sp>
        <p:nvSpPr>
          <p:cNvPr id="2" name="正方形/長方形 1"/>
          <p:cNvSpPr/>
          <p:nvPr/>
        </p:nvSpPr>
        <p:spPr>
          <a:xfrm>
            <a:off x="2092777" y="5026025"/>
            <a:ext cx="5245347" cy="584775"/>
          </a:xfrm>
          <a:prstGeom prst="rect">
            <a:avLst/>
          </a:prstGeom>
        </p:spPr>
        <p:txBody>
          <a:bodyPr wrap="none">
            <a:spAutoFit/>
          </a:bodyPr>
          <a:lstStyle/>
          <a:p>
            <a:r>
              <a:rPr lang="en-US" altLang="ja-JP" sz="1600" dirty="0"/>
              <a:t>GRASS</a:t>
            </a:r>
            <a:r>
              <a:rPr lang="ja-JP" altLang="en-US" sz="1600" dirty="0"/>
              <a:t>ツールを開き、モジュールツリーにタブを切り替える</a:t>
            </a:r>
            <a:r>
              <a:rPr lang="ja-JP" altLang="en-US" sz="1600" dirty="0" smtClean="0"/>
              <a:t>。</a:t>
            </a:r>
            <a:endParaRPr lang="en-US" altLang="ja-JP" sz="1600" dirty="0" smtClean="0"/>
          </a:p>
          <a:p>
            <a:r>
              <a:rPr lang="ja-JP" altLang="en-US" sz="1600" dirty="0" smtClean="0"/>
              <a:t>ネットワークを等費線で切断する をクリックする。</a:t>
            </a:r>
            <a:endParaRPr lang="en-US" altLang="ja-JP" sz="1600" dirty="0"/>
          </a:p>
        </p:txBody>
      </p:sp>
      <p:sp>
        <p:nvSpPr>
          <p:cNvPr id="5" name="テキスト ボックス 4"/>
          <p:cNvSpPr txBox="1"/>
          <p:nvPr/>
        </p:nvSpPr>
        <p:spPr>
          <a:xfrm>
            <a:off x="5320424" y="2666779"/>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92413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3005" y="72496"/>
            <a:ext cx="6137990" cy="4718580"/>
          </a:xfrm>
          <a:prstGeom prst="rect">
            <a:avLst/>
          </a:prstGeom>
        </p:spPr>
      </p:pic>
      <p:sp>
        <p:nvSpPr>
          <p:cNvPr id="3" name="テキスト ボックス 2"/>
          <p:cNvSpPr txBox="1"/>
          <p:nvPr/>
        </p:nvSpPr>
        <p:spPr>
          <a:xfrm>
            <a:off x="1544454" y="5024048"/>
            <a:ext cx="6096541" cy="584775"/>
          </a:xfrm>
          <a:prstGeom prst="rect">
            <a:avLst/>
          </a:prstGeom>
          <a:noFill/>
        </p:spPr>
        <p:txBody>
          <a:bodyPr wrap="none" rtlCol="0">
            <a:spAutoFit/>
          </a:bodyPr>
          <a:lstStyle/>
          <a:p>
            <a:r>
              <a:rPr lang="ja-JP" altLang="en-US" sz="1600" dirty="0" smtClean="0"/>
              <a:t>作成したデータを選択する。</a:t>
            </a:r>
            <a:endParaRPr lang="en-US" altLang="ja-JP" sz="1600" dirty="0" smtClean="0"/>
          </a:p>
          <a:p>
            <a:r>
              <a:rPr lang="ja-JP" altLang="en-US" sz="1600" dirty="0" smtClean="0"/>
              <a:t>等値線のコストを</a:t>
            </a:r>
            <a:r>
              <a:rPr lang="ja-JP" altLang="en-US" sz="1600" dirty="0" err="1" smtClean="0"/>
              <a:t>ｍ</a:t>
            </a:r>
            <a:r>
              <a:rPr lang="ja-JP" altLang="en-US" sz="1600" dirty="0" smtClean="0"/>
              <a:t>で入力し、出力するベクトルマップ名 を入力する。</a:t>
            </a:r>
            <a:endParaRPr kumimoji="1" lang="ja-JP" altLang="en-US" sz="1600" dirty="0"/>
          </a:p>
        </p:txBody>
      </p:sp>
      <p:sp>
        <p:nvSpPr>
          <p:cNvPr id="5" name="テキスト ボックス 4"/>
          <p:cNvSpPr txBox="1"/>
          <p:nvPr/>
        </p:nvSpPr>
        <p:spPr>
          <a:xfrm>
            <a:off x="3948824" y="140052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2653424" y="204822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7" name="テキスト ボックス 6"/>
          <p:cNvSpPr txBox="1"/>
          <p:nvPr/>
        </p:nvSpPr>
        <p:spPr>
          <a:xfrm>
            <a:off x="2537001" y="3121100"/>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Tree>
    <p:extLst>
      <p:ext uri="{BB962C8B-B14F-4D97-AF65-F5344CB8AC3E}">
        <p14:creationId xmlns:p14="http://schemas.microsoft.com/office/powerpoint/2010/main" val="1360305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538" y="389081"/>
            <a:ext cx="3469496" cy="4454526"/>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6374" y="389081"/>
            <a:ext cx="3469498" cy="4454528"/>
          </a:xfrm>
          <a:prstGeom prst="rect">
            <a:avLst/>
          </a:prstGeom>
        </p:spPr>
      </p:pic>
      <p:sp>
        <p:nvSpPr>
          <p:cNvPr id="5" name="テキスト ボックス 4"/>
          <p:cNvSpPr txBox="1"/>
          <p:nvPr/>
        </p:nvSpPr>
        <p:spPr>
          <a:xfrm>
            <a:off x="2252676" y="5005532"/>
            <a:ext cx="4620176" cy="338554"/>
          </a:xfrm>
          <a:prstGeom prst="rect">
            <a:avLst/>
          </a:prstGeom>
          <a:noFill/>
        </p:spPr>
        <p:txBody>
          <a:bodyPr wrap="none" rtlCol="0">
            <a:spAutoFit/>
          </a:bodyPr>
          <a:lstStyle/>
          <a:p>
            <a:r>
              <a:rPr kumimoji="1" lang="ja-JP" altLang="en-US" sz="1600" b="1" dirty="0" smtClean="0"/>
              <a:t>ブラウザタブに切り替え、作成したデータを表示する</a:t>
            </a:r>
            <a:endParaRPr kumimoji="1" lang="ja-JP" altLang="en-US" sz="1600" b="1" dirty="0"/>
          </a:p>
        </p:txBody>
      </p:sp>
    </p:spTree>
    <p:extLst>
      <p:ext uri="{BB962C8B-B14F-4D97-AF65-F5344CB8AC3E}">
        <p14:creationId xmlns:p14="http://schemas.microsoft.com/office/powerpoint/2010/main" val="1723673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4553" y="812800"/>
            <a:ext cx="4215522" cy="3144837"/>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7888" y="812800"/>
            <a:ext cx="4215522" cy="3144837"/>
          </a:xfrm>
          <a:prstGeom prst="rect">
            <a:avLst/>
          </a:prstGeom>
        </p:spPr>
      </p:pic>
      <p:sp>
        <p:nvSpPr>
          <p:cNvPr id="3" name="テキスト ボックス 2"/>
          <p:cNvSpPr txBox="1"/>
          <p:nvPr/>
        </p:nvSpPr>
        <p:spPr>
          <a:xfrm>
            <a:off x="2800191" y="4189557"/>
            <a:ext cx="3775393" cy="584775"/>
          </a:xfrm>
          <a:prstGeom prst="rect">
            <a:avLst/>
          </a:prstGeom>
          <a:noFill/>
        </p:spPr>
        <p:txBody>
          <a:bodyPr wrap="none" rtlCol="0">
            <a:spAutoFit/>
          </a:bodyPr>
          <a:lstStyle/>
          <a:p>
            <a:r>
              <a:rPr kumimoji="1" lang="ja-JP" altLang="en-US" sz="1600" b="1" dirty="0" smtClean="0"/>
              <a:t>プロパティからスタイルを変更する</a:t>
            </a:r>
            <a:r>
              <a:rPr lang="ja-JP" altLang="en-US" sz="1600" b="1" dirty="0" smtClean="0"/>
              <a:t>。</a:t>
            </a:r>
            <a:endParaRPr lang="en-US" altLang="ja-JP" sz="1600" b="1" dirty="0" smtClean="0"/>
          </a:p>
          <a:p>
            <a:r>
              <a:rPr kumimoji="1" lang="ja-JP" altLang="en-US" sz="1600" b="1" dirty="0" smtClean="0"/>
              <a:t>等値線で入力した値ごとに色分けをする。</a:t>
            </a:r>
            <a:endParaRPr kumimoji="1" lang="en-US" altLang="ja-JP" sz="1600" b="1" dirty="0" smtClean="0"/>
          </a:p>
        </p:txBody>
      </p:sp>
    </p:spTree>
    <p:extLst>
      <p:ext uri="{BB962C8B-B14F-4D97-AF65-F5344CB8AC3E}">
        <p14:creationId xmlns:p14="http://schemas.microsoft.com/office/powerpoint/2010/main" val="2780142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3727" y="534606"/>
            <a:ext cx="6616700" cy="5086588"/>
          </a:xfrm>
          <a:prstGeom prst="rect">
            <a:avLst/>
          </a:prstGeom>
        </p:spPr>
      </p:pic>
      <p:sp>
        <p:nvSpPr>
          <p:cNvPr id="2" name="テキスト ボックス 1"/>
          <p:cNvSpPr txBox="1"/>
          <p:nvPr/>
        </p:nvSpPr>
        <p:spPr>
          <a:xfrm>
            <a:off x="2820559" y="122160"/>
            <a:ext cx="3567002" cy="338554"/>
          </a:xfrm>
          <a:prstGeom prst="rect">
            <a:avLst/>
          </a:prstGeom>
          <a:noFill/>
        </p:spPr>
        <p:txBody>
          <a:bodyPr wrap="none" rtlCol="0">
            <a:spAutoFit/>
          </a:bodyPr>
          <a:lstStyle/>
          <a:p>
            <a:r>
              <a:rPr kumimoji="1" lang="ja-JP" altLang="en-US" sz="1600" dirty="0" smtClean="0"/>
              <a:t>道路距離に</a:t>
            </a:r>
            <a:r>
              <a:rPr kumimoji="1" lang="ja-JP" altLang="en-US" sz="1600" dirty="0" smtClean="0"/>
              <a:t>基づく</a:t>
            </a:r>
            <a:r>
              <a:rPr lang="ja-JP" altLang="en-US" sz="1600" dirty="0"/>
              <a:t>ネット</a:t>
            </a:r>
            <a:r>
              <a:rPr lang="ja-JP" altLang="en-US" sz="1600" dirty="0" smtClean="0"/>
              <a:t>の</a:t>
            </a:r>
            <a:r>
              <a:rPr lang="ja-JP" altLang="en-US" sz="1600" dirty="0"/>
              <a:t>分割</a:t>
            </a:r>
            <a:r>
              <a:rPr kumimoji="1" lang="ja-JP" altLang="en-US" sz="1600" dirty="0" smtClean="0"/>
              <a:t>ができた</a:t>
            </a:r>
            <a:endParaRPr kumimoji="1" lang="ja-JP" altLang="en-US" sz="1600" dirty="0"/>
          </a:p>
        </p:txBody>
      </p:sp>
      <p:sp>
        <p:nvSpPr>
          <p:cNvPr id="3" name="正方形/長方形 2"/>
          <p:cNvSpPr/>
          <p:nvPr/>
        </p:nvSpPr>
        <p:spPr>
          <a:xfrm>
            <a:off x="6410901" y="3436794"/>
            <a:ext cx="257176" cy="2000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6668077" y="3636819"/>
            <a:ext cx="1481138" cy="83820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7228931" y="4475019"/>
            <a:ext cx="1471724" cy="740587"/>
          </a:xfrm>
          <a:prstGeom prst="rect">
            <a:avLst/>
          </a:prstGeom>
          <a:noFill/>
        </p:spPr>
        <p:txBody>
          <a:bodyPr wrap="square" rtlCol="0">
            <a:spAutoFit/>
          </a:bodyPr>
          <a:lstStyle/>
          <a:p>
            <a:r>
              <a:rPr lang="ja-JP" altLang="en-US" b="1" dirty="0"/>
              <a:t>ライン</a:t>
            </a:r>
            <a:r>
              <a:rPr lang="ja-JP" altLang="en-US" b="1" dirty="0" smtClean="0"/>
              <a:t>が途切れて</a:t>
            </a:r>
            <a:r>
              <a:rPr lang="ja-JP" altLang="en-US" b="1" dirty="0" smtClean="0"/>
              <a:t>いるため分析できていない</a:t>
            </a:r>
            <a:endParaRPr kumimoji="1" lang="ja-JP" altLang="en-US" b="1" dirty="0"/>
          </a:p>
        </p:txBody>
      </p:sp>
    </p:spTree>
    <p:extLst>
      <p:ext uri="{BB962C8B-B14F-4D97-AF65-F5344CB8AC3E}">
        <p14:creationId xmlns:p14="http://schemas.microsoft.com/office/powerpoint/2010/main" val="4175104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142" y="1369192"/>
            <a:ext cx="5656099" cy="4272813"/>
          </a:xfrm>
          <a:prstGeom prst="rect">
            <a:avLst/>
          </a:prstGeom>
        </p:spPr>
      </p:pic>
      <p:pic>
        <p:nvPicPr>
          <p:cNvPr id="4" name="図 3"/>
          <p:cNvPicPr>
            <a:picLocks noChangeAspect="1"/>
          </p:cNvPicPr>
          <p:nvPr/>
        </p:nvPicPr>
        <p:blipFill>
          <a:blip r:embed="rId4"/>
          <a:stretch>
            <a:fillRect/>
          </a:stretch>
        </p:blipFill>
        <p:spPr>
          <a:xfrm>
            <a:off x="6263926" y="1793087"/>
            <a:ext cx="2636932" cy="3919763"/>
          </a:xfrm>
          <a:prstGeom prst="rect">
            <a:avLst/>
          </a:prstGeom>
        </p:spPr>
      </p:pic>
      <p:sp>
        <p:nvSpPr>
          <p:cNvPr id="2" name="テキスト ボックス 1"/>
          <p:cNvSpPr txBox="1"/>
          <p:nvPr/>
        </p:nvSpPr>
        <p:spPr>
          <a:xfrm>
            <a:off x="190142" y="114300"/>
            <a:ext cx="6489277" cy="584775"/>
          </a:xfrm>
          <a:prstGeom prst="rect">
            <a:avLst/>
          </a:prstGeom>
          <a:noFill/>
        </p:spPr>
        <p:txBody>
          <a:bodyPr wrap="none" rtlCol="0">
            <a:spAutoFit/>
          </a:bodyPr>
          <a:lstStyle/>
          <a:p>
            <a:r>
              <a:rPr kumimoji="1" lang="ja-JP" altLang="en-US" sz="3200" b="1" dirty="0" smtClean="0">
                <a:solidFill>
                  <a:srgbClr val="0070C0"/>
                </a:solidFill>
              </a:rPr>
              <a:t>ＧＲＡＳＳを利用したネットワーク分析</a:t>
            </a:r>
            <a:endParaRPr kumimoji="1" lang="ja-JP" altLang="en-US" sz="3200" b="1" dirty="0">
              <a:solidFill>
                <a:srgbClr val="0070C0"/>
              </a:solidFill>
            </a:endParaRPr>
          </a:p>
        </p:txBody>
      </p:sp>
      <p:sp>
        <p:nvSpPr>
          <p:cNvPr id="5" name="正方形/長方形 4"/>
          <p:cNvSpPr/>
          <p:nvPr/>
        </p:nvSpPr>
        <p:spPr>
          <a:xfrm>
            <a:off x="346531" y="780189"/>
            <a:ext cx="3302251" cy="523220"/>
          </a:xfrm>
          <a:prstGeom prst="rect">
            <a:avLst/>
          </a:prstGeom>
        </p:spPr>
        <p:txBody>
          <a:bodyPr wrap="none">
            <a:spAutoFit/>
          </a:bodyPr>
          <a:lstStyle/>
          <a:p>
            <a:r>
              <a:rPr lang="en-US" altLang="ja-JP" sz="1400" b="1" dirty="0" smtClean="0"/>
              <a:t>Vector Network </a:t>
            </a:r>
            <a:r>
              <a:rPr lang="en-US" altLang="ja-JP" sz="1400" b="1" dirty="0"/>
              <a:t>Analyst </a:t>
            </a:r>
            <a:r>
              <a:rPr lang="en-US" altLang="ja-JP" sz="1400" b="1" dirty="0" smtClean="0"/>
              <a:t>Tool </a:t>
            </a:r>
            <a:r>
              <a:rPr lang="ja-JP" altLang="en-US" sz="1400" b="1" dirty="0" smtClean="0"/>
              <a:t>を利用する。</a:t>
            </a:r>
            <a:endParaRPr lang="en-US" altLang="ja-JP" dirty="0"/>
          </a:p>
          <a:p>
            <a:r>
              <a:rPr lang="ja-JP" altLang="en-US" sz="1400" b="1" dirty="0"/>
              <a:t>作成</a:t>
            </a:r>
            <a:r>
              <a:rPr lang="ja-JP" altLang="en-US" sz="1400" b="1" dirty="0" smtClean="0"/>
              <a:t>したグラフを選択しておく。</a:t>
            </a:r>
            <a:endParaRPr lang="en-US" altLang="ja-JP" sz="1400" b="1" dirty="0" smtClean="0"/>
          </a:p>
        </p:txBody>
      </p:sp>
      <p:sp>
        <p:nvSpPr>
          <p:cNvPr id="6" name="正方形/長方形 5"/>
          <p:cNvSpPr/>
          <p:nvPr/>
        </p:nvSpPr>
        <p:spPr>
          <a:xfrm>
            <a:off x="6008235" y="780189"/>
            <a:ext cx="2810256" cy="830997"/>
          </a:xfrm>
          <a:prstGeom prst="rect">
            <a:avLst/>
          </a:prstGeom>
        </p:spPr>
        <p:txBody>
          <a:bodyPr wrap="none">
            <a:spAutoFit/>
          </a:bodyPr>
          <a:lstStyle/>
          <a:p>
            <a:r>
              <a:rPr lang="ja-JP" altLang="en-US" sz="1600" b="1" dirty="0" smtClean="0">
                <a:solidFill>
                  <a:srgbClr val="0070C0"/>
                </a:solidFill>
              </a:rPr>
              <a:t>ベクタ</a:t>
            </a:r>
            <a:endParaRPr lang="en-US" altLang="ja-JP" sz="1600" b="1" dirty="0" smtClean="0">
              <a:solidFill>
                <a:srgbClr val="0070C0"/>
              </a:solidFill>
            </a:endParaRPr>
          </a:p>
          <a:p>
            <a:r>
              <a:rPr lang="ja-JP" altLang="en-US" sz="1600" b="1" dirty="0" smtClean="0">
                <a:solidFill>
                  <a:srgbClr val="0070C0"/>
                </a:solidFill>
              </a:rPr>
              <a:t>＞ネットワーク解析</a:t>
            </a:r>
            <a:endParaRPr lang="en-US" altLang="ja-JP" sz="1600" b="1" dirty="0" smtClean="0">
              <a:solidFill>
                <a:srgbClr val="0070C0"/>
              </a:solidFill>
            </a:endParaRPr>
          </a:p>
          <a:p>
            <a:r>
              <a:rPr lang="ja-JP" altLang="en-US" sz="1600" b="1" dirty="0" smtClean="0">
                <a:solidFill>
                  <a:srgbClr val="0070C0"/>
                </a:solidFill>
              </a:rPr>
              <a:t>＞</a:t>
            </a:r>
            <a:r>
              <a:rPr lang="en-US" altLang="ja-JP" sz="1600" b="1" dirty="0" smtClean="0">
                <a:solidFill>
                  <a:srgbClr val="0070C0"/>
                </a:solidFill>
              </a:rPr>
              <a:t>Vector Network </a:t>
            </a:r>
            <a:r>
              <a:rPr lang="en-US" altLang="ja-JP" sz="1600" b="1" dirty="0">
                <a:solidFill>
                  <a:srgbClr val="0070C0"/>
                </a:solidFill>
              </a:rPr>
              <a:t>Analyst </a:t>
            </a:r>
            <a:r>
              <a:rPr lang="en-US" altLang="ja-JP" sz="1600" b="1" dirty="0" smtClean="0">
                <a:solidFill>
                  <a:srgbClr val="0070C0"/>
                </a:solidFill>
              </a:rPr>
              <a:t>Tool</a:t>
            </a:r>
            <a:endParaRPr lang="ja-JP" altLang="en-US" sz="1600" dirty="0">
              <a:solidFill>
                <a:srgbClr val="0070C0"/>
              </a:solidFill>
            </a:endParaRPr>
          </a:p>
        </p:txBody>
      </p:sp>
      <p:cxnSp>
        <p:nvCxnSpPr>
          <p:cNvPr id="8" name="直線矢印コネクタ 7"/>
          <p:cNvCxnSpPr/>
          <p:nvPr/>
        </p:nvCxnSpPr>
        <p:spPr>
          <a:xfrm>
            <a:off x="4211782" y="2669309"/>
            <a:ext cx="2052144" cy="230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637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2995" y="157691"/>
            <a:ext cx="7886700" cy="505354"/>
          </a:xfrm>
        </p:spPr>
        <p:txBody>
          <a:bodyPr>
            <a:noAutofit/>
          </a:bodyPr>
          <a:lstStyle/>
          <a:p>
            <a:r>
              <a:rPr kumimoji="1" lang="ja-JP" altLang="en-US" sz="3200" b="1" u="none" dirty="0" smtClean="0">
                <a:solidFill>
                  <a:srgbClr val="0070C0"/>
                </a:solidFill>
              </a:rPr>
              <a:t>コストを</a:t>
            </a:r>
            <a:r>
              <a:rPr lang="ja-JP" altLang="en-US" sz="3200" b="1" u="none" dirty="0">
                <a:solidFill>
                  <a:srgbClr val="0070C0"/>
                </a:solidFill>
              </a:rPr>
              <a:t>追加</a:t>
            </a:r>
            <a:r>
              <a:rPr kumimoji="1" lang="ja-JP" altLang="en-US" sz="3200" b="1" u="none" dirty="0" smtClean="0">
                <a:solidFill>
                  <a:srgbClr val="0070C0"/>
                </a:solidFill>
              </a:rPr>
              <a:t>する</a:t>
            </a:r>
            <a:endParaRPr kumimoji="1" lang="ja-JP" altLang="en-US" sz="3200" b="1" u="none" dirty="0">
              <a:solidFill>
                <a:srgbClr val="0070C0"/>
              </a:solidFill>
            </a:endParaRPr>
          </a:p>
        </p:txBody>
      </p:sp>
      <p:pic>
        <p:nvPicPr>
          <p:cNvPr id="3" name="図 2"/>
          <p:cNvPicPr>
            <a:picLocks noChangeAspect="1"/>
          </p:cNvPicPr>
          <p:nvPr/>
        </p:nvPicPr>
        <p:blipFill>
          <a:blip r:embed="rId3"/>
          <a:stretch>
            <a:fillRect/>
          </a:stretch>
        </p:blipFill>
        <p:spPr>
          <a:xfrm>
            <a:off x="1143000" y="856721"/>
            <a:ext cx="2755323" cy="4095750"/>
          </a:xfrm>
          <a:prstGeom prst="rect">
            <a:avLst/>
          </a:prstGeom>
        </p:spPr>
      </p:pic>
      <p:pic>
        <p:nvPicPr>
          <p:cNvPr id="4" name="図 3"/>
          <p:cNvPicPr>
            <a:picLocks noChangeAspect="1"/>
          </p:cNvPicPr>
          <p:nvPr/>
        </p:nvPicPr>
        <p:blipFill>
          <a:blip r:embed="rId4"/>
          <a:stretch>
            <a:fillRect/>
          </a:stretch>
        </p:blipFill>
        <p:spPr>
          <a:xfrm>
            <a:off x="4454367" y="157691"/>
            <a:ext cx="4007165" cy="4794780"/>
          </a:xfrm>
          <a:prstGeom prst="rect">
            <a:avLst/>
          </a:prstGeom>
        </p:spPr>
      </p:pic>
      <p:sp>
        <p:nvSpPr>
          <p:cNvPr id="5" name="テキスト ボックス 4"/>
          <p:cNvSpPr txBox="1"/>
          <p:nvPr/>
        </p:nvSpPr>
        <p:spPr>
          <a:xfrm>
            <a:off x="1525005" y="5034394"/>
            <a:ext cx="6594690" cy="584775"/>
          </a:xfrm>
          <a:prstGeom prst="rect">
            <a:avLst/>
          </a:prstGeom>
          <a:noFill/>
        </p:spPr>
        <p:txBody>
          <a:bodyPr wrap="none" rtlCol="0">
            <a:spAutoFit/>
          </a:bodyPr>
          <a:lstStyle/>
          <a:p>
            <a:r>
              <a:rPr kumimoji="1" lang="en-US" altLang="ja-JP" sz="1600" b="1" dirty="0" smtClean="0"/>
              <a:t>Input tables </a:t>
            </a:r>
            <a:r>
              <a:rPr kumimoji="1" lang="ja-JP" altLang="en-US" sz="1600" b="1" dirty="0" smtClean="0"/>
              <a:t>タブに切り替え、ウインドウを拡大し属性テーブルを表示する。</a:t>
            </a:r>
            <a:endParaRPr kumimoji="1" lang="en-US" altLang="ja-JP" sz="1600" b="1" dirty="0" smtClean="0"/>
          </a:p>
          <a:p>
            <a:r>
              <a:rPr lang="ja-JP" altLang="en-US" sz="1600" b="1" dirty="0" smtClean="0"/>
              <a:t>属性テーブルを編集して、</a:t>
            </a:r>
            <a:r>
              <a:rPr kumimoji="1" lang="ja-JP" altLang="en-US" sz="1600" b="1" dirty="0" smtClean="0"/>
              <a:t>コストを追加していく。</a:t>
            </a:r>
            <a:endParaRPr kumimoji="1" lang="ja-JP" altLang="en-US" sz="1600" b="1" dirty="0"/>
          </a:p>
        </p:txBody>
      </p:sp>
    </p:spTree>
    <p:extLst>
      <p:ext uri="{BB962C8B-B14F-4D97-AF65-F5344CB8AC3E}">
        <p14:creationId xmlns:p14="http://schemas.microsoft.com/office/powerpoint/2010/main" val="425470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0115" y="253896"/>
            <a:ext cx="5926865" cy="4516593"/>
          </a:xfrm>
          <a:prstGeom prst="rect">
            <a:avLst/>
          </a:prstGeom>
        </p:spPr>
      </p:pic>
      <p:pic>
        <p:nvPicPr>
          <p:cNvPr id="4" name="図 3"/>
          <p:cNvPicPr>
            <a:picLocks noChangeAspect="1"/>
          </p:cNvPicPr>
          <p:nvPr/>
        </p:nvPicPr>
        <p:blipFill>
          <a:blip r:embed="rId3"/>
          <a:stretch>
            <a:fillRect/>
          </a:stretch>
        </p:blipFill>
        <p:spPr>
          <a:xfrm>
            <a:off x="4906604" y="2646414"/>
            <a:ext cx="4076700" cy="990600"/>
          </a:xfrm>
          <a:prstGeom prst="rect">
            <a:avLst/>
          </a:prstGeom>
        </p:spPr>
      </p:pic>
      <p:sp>
        <p:nvSpPr>
          <p:cNvPr id="2" name="テキスト ボックス 1"/>
          <p:cNvSpPr txBox="1"/>
          <p:nvPr/>
        </p:nvSpPr>
        <p:spPr>
          <a:xfrm>
            <a:off x="2502815" y="5074975"/>
            <a:ext cx="4515980" cy="584775"/>
          </a:xfrm>
          <a:prstGeom prst="rect">
            <a:avLst/>
          </a:prstGeom>
          <a:noFill/>
        </p:spPr>
        <p:txBody>
          <a:bodyPr wrap="none" rtlCol="0">
            <a:spAutoFit/>
          </a:bodyPr>
          <a:lstStyle/>
          <a:p>
            <a:r>
              <a:rPr kumimoji="1" lang="ja-JP" altLang="en-US" sz="1600" b="1" dirty="0" smtClean="0"/>
              <a:t>フィール名の上で右クリックして、列の追加をする。</a:t>
            </a:r>
            <a:endParaRPr kumimoji="1" lang="en-US" altLang="ja-JP" sz="1600" b="1" dirty="0" smtClean="0"/>
          </a:p>
          <a:p>
            <a:r>
              <a:rPr lang="ja-JP" altLang="en-US" sz="1600" b="1" dirty="0" smtClean="0"/>
              <a:t>列名を入力し、データ型を選択する。</a:t>
            </a:r>
            <a:endParaRPr kumimoji="1" lang="ja-JP" altLang="en-US" sz="1600" b="1" dirty="0"/>
          </a:p>
        </p:txBody>
      </p:sp>
      <p:sp>
        <p:nvSpPr>
          <p:cNvPr id="5" name="テキスト ボックス 4"/>
          <p:cNvSpPr txBox="1"/>
          <p:nvPr/>
        </p:nvSpPr>
        <p:spPr>
          <a:xfrm>
            <a:off x="4906604" y="1848195"/>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6476980" y="3141714"/>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cxnSp>
        <p:nvCxnSpPr>
          <p:cNvPr id="7" name="直線矢印コネクタ 6"/>
          <p:cNvCxnSpPr>
            <a:endCxn id="3" idx="3"/>
          </p:cNvCxnSpPr>
          <p:nvPr/>
        </p:nvCxnSpPr>
        <p:spPr>
          <a:xfrm>
            <a:off x="5375564" y="2068945"/>
            <a:ext cx="1101416" cy="4432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39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17620" y="766618"/>
            <a:ext cx="5789798" cy="4423879"/>
          </a:xfrm>
          <a:prstGeom prst="rect">
            <a:avLst/>
          </a:prstGeom>
        </p:spPr>
      </p:pic>
      <p:sp>
        <p:nvSpPr>
          <p:cNvPr id="4" name="テキスト ボックス 3"/>
          <p:cNvSpPr txBox="1"/>
          <p:nvPr/>
        </p:nvSpPr>
        <p:spPr>
          <a:xfrm>
            <a:off x="473762" y="5190497"/>
            <a:ext cx="8196475" cy="584775"/>
          </a:xfrm>
          <a:prstGeom prst="rect">
            <a:avLst/>
          </a:prstGeom>
          <a:noFill/>
        </p:spPr>
        <p:txBody>
          <a:bodyPr wrap="none" rtlCol="0">
            <a:spAutoFit/>
          </a:bodyPr>
          <a:lstStyle/>
          <a:p>
            <a:r>
              <a:rPr kumimoji="1" lang="ja-JP" altLang="en-US" sz="1600" b="1" dirty="0" smtClean="0"/>
              <a:t>新規に作成したフィールドの上で右クリックし、計算（数値カラムのみ） →ライン長を選択する。</a:t>
            </a:r>
            <a:endParaRPr kumimoji="1" lang="en-US" altLang="ja-JP" sz="1600" b="1" dirty="0" smtClean="0"/>
          </a:p>
          <a:p>
            <a:r>
              <a:rPr lang="ja-JP" altLang="en-US" sz="1600" b="1" dirty="0" smtClean="0"/>
              <a:t>空のフィールドに、ラインの長さが計算され、追加される。</a:t>
            </a:r>
            <a:endParaRPr kumimoji="1" lang="ja-JP" altLang="en-US" sz="1600" b="1" dirty="0"/>
          </a:p>
        </p:txBody>
      </p:sp>
      <p:sp>
        <p:nvSpPr>
          <p:cNvPr id="5" name="タイトル 1"/>
          <p:cNvSpPr>
            <a:spLocks noGrp="1"/>
          </p:cNvSpPr>
          <p:nvPr>
            <p:ph type="title"/>
          </p:nvPr>
        </p:nvSpPr>
        <p:spPr>
          <a:xfrm>
            <a:off x="225616" y="110837"/>
            <a:ext cx="7886700" cy="505354"/>
          </a:xfrm>
        </p:spPr>
        <p:txBody>
          <a:bodyPr>
            <a:noAutofit/>
          </a:bodyPr>
          <a:lstStyle/>
          <a:p>
            <a:r>
              <a:rPr kumimoji="1" lang="ja-JP" altLang="en-US" sz="3200" u="none" dirty="0" smtClean="0">
                <a:solidFill>
                  <a:srgbClr val="0070C0"/>
                </a:solidFill>
              </a:rPr>
              <a:t>線の長さを追加する</a:t>
            </a:r>
            <a:endParaRPr kumimoji="1" lang="ja-JP" altLang="en-US" sz="3200" u="none" dirty="0">
              <a:solidFill>
                <a:srgbClr val="0070C0"/>
              </a:solidFill>
            </a:endParaRPr>
          </a:p>
        </p:txBody>
      </p:sp>
    </p:spTree>
    <p:extLst>
      <p:ext uri="{BB962C8B-B14F-4D97-AF65-F5344CB8AC3E}">
        <p14:creationId xmlns:p14="http://schemas.microsoft.com/office/powerpoint/2010/main" val="56546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8348" y="157690"/>
            <a:ext cx="7886700" cy="505354"/>
          </a:xfrm>
        </p:spPr>
        <p:txBody>
          <a:bodyPr>
            <a:noAutofit/>
          </a:bodyPr>
          <a:lstStyle/>
          <a:p>
            <a:r>
              <a:rPr kumimoji="1" lang="ja-JP" altLang="en-US" sz="3200" u="none" dirty="0" smtClean="0">
                <a:solidFill>
                  <a:srgbClr val="0070C0"/>
                </a:solidFill>
              </a:rPr>
              <a:t>最短経路検索</a:t>
            </a:r>
            <a:endParaRPr kumimoji="1" lang="ja-JP" altLang="en-US" sz="3200" u="none" dirty="0">
              <a:solidFill>
                <a:srgbClr val="0070C0"/>
              </a:solidFill>
            </a:endParaRPr>
          </a:p>
        </p:txBody>
      </p:sp>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3550" y="1091002"/>
            <a:ext cx="5676900" cy="4364117"/>
          </a:xfrm>
          <a:prstGeom prst="rect">
            <a:avLst/>
          </a:prstGeom>
        </p:spPr>
      </p:pic>
      <p:sp>
        <p:nvSpPr>
          <p:cNvPr id="4" name="テキスト ボックス 3"/>
          <p:cNvSpPr txBox="1"/>
          <p:nvPr/>
        </p:nvSpPr>
        <p:spPr>
          <a:xfrm>
            <a:off x="1368287" y="692357"/>
            <a:ext cx="6712094" cy="369332"/>
          </a:xfrm>
          <a:prstGeom prst="rect">
            <a:avLst/>
          </a:prstGeom>
          <a:noFill/>
        </p:spPr>
        <p:txBody>
          <a:bodyPr wrap="none" rtlCol="0">
            <a:spAutoFit/>
          </a:bodyPr>
          <a:lstStyle/>
          <a:p>
            <a:r>
              <a:rPr kumimoji="1" lang="en-US" altLang="ja-JP" sz="1800" dirty="0" smtClean="0"/>
              <a:t>QGIS</a:t>
            </a:r>
            <a:r>
              <a:rPr kumimoji="1" lang="ja-JP" altLang="en-US" sz="1800" dirty="0" smtClean="0"/>
              <a:t>の道路グラフプラグインを使用して、</a:t>
            </a:r>
            <a:r>
              <a:rPr kumimoji="1" lang="en-US" altLang="ja-JP" sz="1800" dirty="0" smtClean="0"/>
              <a:t>2</a:t>
            </a:r>
            <a:r>
              <a:rPr kumimoji="1" lang="ja-JP" altLang="en-US" sz="1800" dirty="0" smtClean="0"/>
              <a:t>点間の最短距離を求める</a:t>
            </a:r>
            <a:endParaRPr kumimoji="1" lang="ja-JP" altLang="en-US" sz="1800" dirty="0"/>
          </a:p>
        </p:txBody>
      </p:sp>
    </p:spTree>
    <p:extLst>
      <p:ext uri="{BB962C8B-B14F-4D97-AF65-F5344CB8AC3E}">
        <p14:creationId xmlns:p14="http://schemas.microsoft.com/office/powerpoint/2010/main" val="71677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4054" y="689379"/>
            <a:ext cx="5545392" cy="4263217"/>
          </a:xfrm>
          <a:prstGeom prst="rect">
            <a:avLst/>
          </a:prstGeom>
        </p:spPr>
      </p:pic>
      <p:sp>
        <p:nvSpPr>
          <p:cNvPr id="3" name="タイトル 1"/>
          <p:cNvSpPr>
            <a:spLocks noGrp="1"/>
          </p:cNvSpPr>
          <p:nvPr>
            <p:ph type="title"/>
          </p:nvPr>
        </p:nvSpPr>
        <p:spPr>
          <a:xfrm>
            <a:off x="262561" y="91020"/>
            <a:ext cx="7886700" cy="505354"/>
          </a:xfrm>
        </p:spPr>
        <p:txBody>
          <a:bodyPr>
            <a:noAutofit/>
          </a:bodyPr>
          <a:lstStyle/>
          <a:p>
            <a:r>
              <a:rPr kumimoji="1" lang="ja-JP" altLang="en-US" sz="3200" u="none" dirty="0" smtClean="0">
                <a:solidFill>
                  <a:srgbClr val="0070C0"/>
                </a:solidFill>
              </a:rPr>
              <a:t>速度を追加する</a:t>
            </a:r>
            <a:endParaRPr kumimoji="1" lang="ja-JP" altLang="en-US" sz="3200" u="none" dirty="0">
              <a:solidFill>
                <a:srgbClr val="0070C0"/>
              </a:solidFill>
            </a:endParaRPr>
          </a:p>
        </p:txBody>
      </p:sp>
      <p:sp>
        <p:nvSpPr>
          <p:cNvPr id="5" name="テキスト ボックス 4"/>
          <p:cNvSpPr txBox="1"/>
          <p:nvPr/>
        </p:nvSpPr>
        <p:spPr>
          <a:xfrm>
            <a:off x="2314010" y="5077353"/>
            <a:ext cx="4515980" cy="584775"/>
          </a:xfrm>
          <a:prstGeom prst="rect">
            <a:avLst/>
          </a:prstGeom>
          <a:noFill/>
        </p:spPr>
        <p:txBody>
          <a:bodyPr wrap="none" rtlCol="0">
            <a:spAutoFit/>
          </a:bodyPr>
          <a:lstStyle/>
          <a:p>
            <a:r>
              <a:rPr kumimoji="1" lang="ja-JP" altLang="en-US" sz="1600" b="1" dirty="0" smtClean="0"/>
              <a:t>フィール名の上で右クリックして、列の追加をする。</a:t>
            </a:r>
            <a:endParaRPr kumimoji="1" lang="en-US" altLang="ja-JP" sz="1600" b="1" dirty="0" smtClean="0"/>
          </a:p>
          <a:p>
            <a:r>
              <a:rPr lang="ja-JP" altLang="en-US" sz="1600" b="1" dirty="0" smtClean="0"/>
              <a:t>列名を入力し、データ型を選択する。</a:t>
            </a:r>
            <a:endParaRPr kumimoji="1" lang="ja-JP" altLang="en-US" sz="1600" b="1" dirty="0"/>
          </a:p>
        </p:txBody>
      </p:sp>
    </p:spTree>
    <p:extLst>
      <p:ext uri="{BB962C8B-B14F-4D97-AF65-F5344CB8AC3E}">
        <p14:creationId xmlns:p14="http://schemas.microsoft.com/office/powerpoint/2010/main" val="2770685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26421" y="121305"/>
            <a:ext cx="6548284" cy="4993927"/>
          </a:xfrm>
          <a:prstGeom prst="rect">
            <a:avLst/>
          </a:prstGeom>
        </p:spPr>
      </p:pic>
      <p:sp>
        <p:nvSpPr>
          <p:cNvPr id="4" name="テキスト ボックス 3"/>
          <p:cNvSpPr txBox="1"/>
          <p:nvPr/>
        </p:nvSpPr>
        <p:spPr>
          <a:xfrm>
            <a:off x="1277027" y="5130225"/>
            <a:ext cx="6589946" cy="584775"/>
          </a:xfrm>
          <a:prstGeom prst="rect">
            <a:avLst/>
          </a:prstGeom>
          <a:noFill/>
        </p:spPr>
        <p:txBody>
          <a:bodyPr wrap="none" rtlCol="0">
            <a:spAutoFit/>
          </a:bodyPr>
          <a:lstStyle/>
          <a:p>
            <a:r>
              <a:rPr kumimoji="1" lang="ja-JP" altLang="en-US" sz="1600" b="1" dirty="0" smtClean="0"/>
              <a:t>新規に作成したフィールドの上で右クリックし、</a:t>
            </a:r>
            <a:r>
              <a:rPr kumimoji="1" lang="en-US" altLang="ja-JP" sz="1600" b="1" dirty="0" smtClean="0"/>
              <a:t>Field calculator </a:t>
            </a:r>
            <a:r>
              <a:rPr kumimoji="1" lang="ja-JP" altLang="en-US" sz="1600" b="1" dirty="0" smtClean="0"/>
              <a:t>を選択する。</a:t>
            </a:r>
            <a:endParaRPr kumimoji="1" lang="en-US" altLang="ja-JP" sz="1600" b="1" dirty="0" smtClean="0"/>
          </a:p>
          <a:p>
            <a:r>
              <a:rPr lang="ja-JP" altLang="en-US" sz="1600" b="1" dirty="0" smtClean="0"/>
              <a:t>空のフィールドに、速度を追加する。</a:t>
            </a:r>
            <a:endParaRPr kumimoji="1" lang="ja-JP" altLang="en-US" sz="1600" b="1" dirty="0"/>
          </a:p>
        </p:txBody>
      </p:sp>
    </p:spTree>
    <p:extLst>
      <p:ext uri="{BB962C8B-B14F-4D97-AF65-F5344CB8AC3E}">
        <p14:creationId xmlns:p14="http://schemas.microsoft.com/office/powerpoint/2010/main" val="316515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206647" y="358245"/>
            <a:ext cx="4730705" cy="4581985"/>
          </a:xfrm>
          <a:prstGeom prst="rect">
            <a:avLst/>
          </a:prstGeom>
        </p:spPr>
      </p:pic>
      <p:sp>
        <p:nvSpPr>
          <p:cNvPr id="2" name="テキスト ボックス 1"/>
          <p:cNvSpPr txBox="1"/>
          <p:nvPr/>
        </p:nvSpPr>
        <p:spPr>
          <a:xfrm>
            <a:off x="2371725" y="5057775"/>
            <a:ext cx="4973926" cy="584775"/>
          </a:xfrm>
          <a:prstGeom prst="rect">
            <a:avLst/>
          </a:prstGeom>
          <a:noFill/>
        </p:spPr>
        <p:txBody>
          <a:bodyPr wrap="none" rtlCol="0">
            <a:spAutoFit/>
          </a:bodyPr>
          <a:lstStyle/>
          <a:p>
            <a:r>
              <a:rPr lang="en-US" altLang="ja-JP" sz="1600" dirty="0" smtClean="0"/>
              <a:t>Constraint for query (WHERE clause)</a:t>
            </a:r>
            <a:r>
              <a:rPr lang="ja-JP" altLang="en-US" sz="1600" dirty="0" smtClean="0"/>
              <a:t>にチェックを入れる。</a:t>
            </a:r>
            <a:endParaRPr lang="en-US" altLang="ja-JP" sz="1600" dirty="0" smtClean="0"/>
          </a:p>
          <a:p>
            <a:r>
              <a:rPr kumimoji="1" lang="ja-JP" altLang="en-US" sz="1600" dirty="0" smtClean="0"/>
              <a:t>検索ウィンドウに式を入力する。</a:t>
            </a:r>
            <a:endParaRPr kumimoji="1" lang="ja-JP" altLang="en-US" sz="1600" dirty="0"/>
          </a:p>
        </p:txBody>
      </p:sp>
      <p:sp>
        <p:nvSpPr>
          <p:cNvPr id="5" name="テキスト ボックス 4"/>
          <p:cNvSpPr txBox="1"/>
          <p:nvPr/>
        </p:nvSpPr>
        <p:spPr>
          <a:xfrm>
            <a:off x="1934804" y="1457670"/>
            <a:ext cx="365806"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4134514" y="3924645"/>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2381316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604024" y="110836"/>
            <a:ext cx="3935952" cy="3962018"/>
          </a:xfrm>
          <a:prstGeom prst="rect">
            <a:avLst/>
          </a:prstGeom>
        </p:spPr>
      </p:pic>
      <p:sp>
        <p:nvSpPr>
          <p:cNvPr id="2" name="テキスト ボックス 1"/>
          <p:cNvSpPr txBox="1"/>
          <p:nvPr/>
        </p:nvSpPr>
        <p:spPr>
          <a:xfrm>
            <a:off x="-36945" y="4261503"/>
            <a:ext cx="9217891" cy="1384995"/>
          </a:xfrm>
          <a:prstGeom prst="rect">
            <a:avLst/>
          </a:prstGeom>
          <a:noFill/>
        </p:spPr>
        <p:txBody>
          <a:bodyPr wrap="square" rtlCol="0">
            <a:spAutoFit/>
          </a:bodyPr>
          <a:lstStyle/>
          <a:p>
            <a:r>
              <a:rPr kumimoji="1" lang="en-US" altLang="ja-JP" sz="1400" b="1" dirty="0" smtClean="0"/>
              <a:t>UPDATE </a:t>
            </a:r>
            <a:r>
              <a:rPr kumimoji="1" lang="ja-JP" altLang="en-US" sz="1400" b="1" dirty="0" smtClean="0">
                <a:solidFill>
                  <a:srgbClr val="00B050"/>
                </a:solidFill>
              </a:rPr>
              <a:t>データ名</a:t>
            </a:r>
            <a:r>
              <a:rPr kumimoji="1" lang="ja-JP" altLang="en-US" sz="1400" b="1" dirty="0" smtClean="0"/>
              <a:t> </a:t>
            </a:r>
            <a:r>
              <a:rPr kumimoji="1" lang="en-US" altLang="ja-JP" sz="1400" b="1" dirty="0" smtClean="0"/>
              <a:t>SET </a:t>
            </a:r>
            <a:r>
              <a:rPr kumimoji="1" lang="ja-JP" altLang="en-US" sz="1400" b="1" dirty="0" smtClean="0">
                <a:solidFill>
                  <a:srgbClr val="00B050"/>
                </a:solidFill>
              </a:rPr>
              <a:t>計算したいフィールド名</a:t>
            </a:r>
            <a:r>
              <a:rPr kumimoji="1" lang="ja-JP" altLang="en-US" sz="1400" b="1" dirty="0" smtClean="0"/>
              <a:t> </a:t>
            </a:r>
            <a:r>
              <a:rPr kumimoji="1" lang="en-US" altLang="ja-JP" sz="1400" b="1" dirty="0" smtClean="0"/>
              <a:t>= </a:t>
            </a:r>
            <a:r>
              <a:rPr kumimoji="1" lang="ja-JP" altLang="en-US" sz="1400" b="1" dirty="0" smtClean="0">
                <a:solidFill>
                  <a:srgbClr val="00B050"/>
                </a:solidFill>
              </a:rPr>
              <a:t>入力したい値</a:t>
            </a:r>
            <a:r>
              <a:rPr kumimoji="1" lang="en-US" altLang="ja-JP" sz="1400" b="1" dirty="0" smtClean="0">
                <a:solidFill>
                  <a:srgbClr val="00B050"/>
                </a:solidFill>
              </a:rPr>
              <a:t>(80km/h)</a:t>
            </a:r>
            <a:r>
              <a:rPr kumimoji="1" lang="ja-JP" altLang="en-US" sz="1400" b="1" dirty="0" smtClean="0"/>
              <a:t> </a:t>
            </a:r>
            <a:r>
              <a:rPr kumimoji="1" lang="en-US" altLang="ja-JP" sz="1400" b="1" dirty="0" smtClean="0"/>
              <a:t> WHERE</a:t>
            </a:r>
            <a:r>
              <a:rPr lang="ja-JP" altLang="en-US" sz="1400" b="1" dirty="0"/>
              <a:t> </a:t>
            </a:r>
            <a:r>
              <a:rPr lang="ja-JP" altLang="en-US" sz="1400" b="1" dirty="0" smtClean="0">
                <a:solidFill>
                  <a:srgbClr val="00B050"/>
                </a:solidFill>
              </a:rPr>
              <a:t>分類に用いるフィールド</a:t>
            </a:r>
            <a:r>
              <a:rPr kumimoji="1" lang="en-US" altLang="ja-JP" sz="1400" b="1" dirty="0" smtClean="0"/>
              <a:t> = </a:t>
            </a:r>
            <a:r>
              <a:rPr kumimoji="1" lang="ja-JP" altLang="en-US" sz="1400" b="1" dirty="0" smtClean="0"/>
              <a:t>分類に基づく</a:t>
            </a:r>
            <a:r>
              <a:rPr kumimoji="1" lang="ja-JP" altLang="en-US" sz="1400" b="1" dirty="0" smtClean="0">
                <a:solidFill>
                  <a:srgbClr val="00B050"/>
                </a:solidFill>
              </a:rPr>
              <a:t>値</a:t>
            </a:r>
            <a:endParaRPr kumimoji="1" lang="en-US" altLang="ja-JP" sz="1400" b="1" dirty="0" smtClean="0">
              <a:solidFill>
                <a:srgbClr val="00B050"/>
              </a:solidFill>
            </a:endParaRPr>
          </a:p>
          <a:p>
            <a:endParaRPr kumimoji="1" lang="en-US" altLang="ja-JP" sz="1400" b="1" dirty="0" smtClean="0"/>
          </a:p>
          <a:p>
            <a:r>
              <a:rPr kumimoji="1" lang="ja-JP" altLang="en-US" sz="1400" b="1" dirty="0" smtClean="0"/>
              <a:t>今回の場合は、</a:t>
            </a:r>
            <a:r>
              <a:rPr kumimoji="1" lang="en-US" altLang="ja-JP" sz="1400" b="1" dirty="0" smtClean="0"/>
              <a:t>N01_001</a:t>
            </a:r>
            <a:r>
              <a:rPr kumimoji="1" lang="ja-JP" altLang="en-US" sz="1400" b="1" dirty="0" smtClean="0"/>
              <a:t>のフィールドにある</a:t>
            </a:r>
            <a:r>
              <a:rPr kumimoji="1" lang="en-US" altLang="ja-JP" sz="1400" b="1" dirty="0" smtClean="0"/>
              <a:t>1-3</a:t>
            </a:r>
            <a:r>
              <a:rPr kumimoji="1" lang="ja-JP" altLang="en-US" sz="1400" b="1" dirty="0" smtClean="0"/>
              <a:t>の値に応じて、速度を分類して計算している。</a:t>
            </a:r>
            <a:endParaRPr kumimoji="1" lang="en-US" altLang="ja-JP" sz="1400" b="1" dirty="0" smtClean="0"/>
          </a:p>
          <a:p>
            <a:r>
              <a:rPr lang="en-US" altLang="ja-JP" sz="1400" b="1" dirty="0" smtClean="0"/>
              <a:t>N01_001</a:t>
            </a:r>
            <a:r>
              <a:rPr lang="ja-JP" altLang="en-US" sz="1400" b="1" dirty="0" smtClean="0"/>
              <a:t>列で１の値を持つフィールドと同じ行にある</a:t>
            </a:r>
            <a:r>
              <a:rPr lang="en-US" altLang="ja-JP" sz="1400" b="1" dirty="0" smtClean="0"/>
              <a:t>speed</a:t>
            </a:r>
            <a:r>
              <a:rPr lang="ja-JP" altLang="en-US" sz="1400" b="1" dirty="0" smtClean="0"/>
              <a:t>（新規の列）の値を</a:t>
            </a:r>
            <a:r>
              <a:rPr lang="en-US" altLang="ja-JP" sz="1400" b="1" dirty="0" smtClean="0"/>
              <a:t>80km/h</a:t>
            </a:r>
            <a:r>
              <a:rPr lang="ja-JP" altLang="en-US" sz="1400" b="1" dirty="0" smtClean="0"/>
              <a:t>としている。</a:t>
            </a:r>
            <a:endParaRPr kumimoji="1" lang="en-US" altLang="ja-JP" sz="1400" b="1" dirty="0" smtClean="0"/>
          </a:p>
          <a:p>
            <a:endParaRPr kumimoji="1" lang="en-US" altLang="ja-JP" sz="1400" b="1" dirty="0" smtClean="0">
              <a:solidFill>
                <a:srgbClr val="00B050"/>
              </a:solidFill>
            </a:endParaRPr>
          </a:p>
          <a:p>
            <a:r>
              <a:rPr kumimoji="1" lang="en-US" altLang="ja-JP" sz="1400" b="1" dirty="0" smtClean="0"/>
              <a:t>※</a:t>
            </a:r>
            <a:r>
              <a:rPr kumimoji="1" lang="ja-JP" altLang="en-US" sz="1400" b="1" dirty="0" smtClean="0"/>
              <a:t>列、値ウインドウの表示をクリックすると検索ウインドウに入力される。</a:t>
            </a:r>
            <a:endParaRPr kumimoji="1" lang="ja-JP" altLang="en-US" sz="1400" b="1" dirty="0"/>
          </a:p>
        </p:txBody>
      </p:sp>
    </p:spTree>
    <p:extLst>
      <p:ext uri="{BB962C8B-B14F-4D97-AF65-F5344CB8AC3E}">
        <p14:creationId xmlns:p14="http://schemas.microsoft.com/office/powerpoint/2010/main" val="946158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700507" y="200025"/>
            <a:ext cx="5742985" cy="5038725"/>
          </a:xfrm>
          <a:prstGeom prst="rect">
            <a:avLst/>
          </a:prstGeom>
        </p:spPr>
      </p:pic>
      <p:sp>
        <p:nvSpPr>
          <p:cNvPr id="2" name="正方形/長方形 1"/>
          <p:cNvSpPr/>
          <p:nvPr/>
        </p:nvSpPr>
        <p:spPr>
          <a:xfrm>
            <a:off x="470476" y="5376446"/>
            <a:ext cx="8203045" cy="338554"/>
          </a:xfrm>
          <a:prstGeom prst="rect">
            <a:avLst/>
          </a:prstGeom>
        </p:spPr>
        <p:txBody>
          <a:bodyPr wrap="square">
            <a:spAutoFit/>
          </a:bodyPr>
          <a:lstStyle/>
          <a:p>
            <a:r>
              <a:rPr lang="en-US" altLang="ja-JP" sz="1600" b="1" dirty="0"/>
              <a:t>N01_001</a:t>
            </a:r>
            <a:r>
              <a:rPr lang="ja-JP" altLang="en-US" sz="1600" b="1" dirty="0"/>
              <a:t>列で１の値を持つフィールドと同じ行にある</a:t>
            </a:r>
            <a:r>
              <a:rPr lang="en-US" altLang="ja-JP" sz="1600" b="1" dirty="0"/>
              <a:t>speed</a:t>
            </a:r>
            <a:r>
              <a:rPr lang="ja-JP" altLang="en-US" sz="1600" b="1" dirty="0"/>
              <a:t>（新規の列）の</a:t>
            </a:r>
            <a:r>
              <a:rPr lang="ja-JP" altLang="en-US" sz="1600" b="1" dirty="0" smtClean="0"/>
              <a:t>値が</a:t>
            </a:r>
            <a:r>
              <a:rPr lang="en-US" altLang="ja-JP" sz="1600" b="1" dirty="0" smtClean="0"/>
              <a:t>80km/h</a:t>
            </a:r>
            <a:r>
              <a:rPr lang="ja-JP" altLang="en-US" sz="1600" b="1" dirty="0" smtClean="0"/>
              <a:t>となった。</a:t>
            </a:r>
            <a:endParaRPr lang="en-US" altLang="ja-JP" sz="1600" b="1" dirty="0"/>
          </a:p>
        </p:txBody>
      </p:sp>
    </p:spTree>
    <p:extLst>
      <p:ext uri="{BB962C8B-B14F-4D97-AF65-F5344CB8AC3E}">
        <p14:creationId xmlns:p14="http://schemas.microsoft.com/office/powerpoint/2010/main" val="81343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739000" y="561974"/>
            <a:ext cx="3747775" cy="3772595"/>
          </a:xfrm>
          <a:prstGeom prst="rect">
            <a:avLst/>
          </a:prstGeom>
        </p:spPr>
      </p:pic>
      <p:grpSp>
        <p:nvGrpSpPr>
          <p:cNvPr id="12" name="グループ化 11"/>
          <p:cNvGrpSpPr/>
          <p:nvPr/>
        </p:nvGrpSpPr>
        <p:grpSpPr>
          <a:xfrm>
            <a:off x="577077" y="561974"/>
            <a:ext cx="3718698" cy="3743325"/>
            <a:chOff x="596127" y="923924"/>
            <a:chExt cx="3718698" cy="3743325"/>
          </a:xfrm>
        </p:grpSpPr>
        <p:pic>
          <p:nvPicPr>
            <p:cNvPr id="3" name="図 2"/>
            <p:cNvPicPr>
              <a:picLocks noChangeAspect="1"/>
            </p:cNvPicPr>
            <p:nvPr/>
          </p:nvPicPr>
          <p:blipFill>
            <a:blip r:embed="rId3"/>
            <a:stretch>
              <a:fillRect/>
            </a:stretch>
          </p:blipFill>
          <p:spPr>
            <a:xfrm>
              <a:off x="596127" y="923924"/>
              <a:ext cx="3718698" cy="3743325"/>
            </a:xfrm>
            <a:prstGeom prst="rect">
              <a:avLst/>
            </a:prstGeom>
          </p:spPr>
        </p:pic>
        <p:grpSp>
          <p:nvGrpSpPr>
            <p:cNvPr id="10" name="グループ化 9"/>
            <p:cNvGrpSpPr/>
            <p:nvPr/>
          </p:nvGrpSpPr>
          <p:grpSpPr>
            <a:xfrm>
              <a:off x="1904300" y="3764741"/>
              <a:ext cx="307975" cy="200055"/>
              <a:chOff x="1904300" y="3771884"/>
              <a:chExt cx="307975" cy="200055"/>
            </a:xfrm>
          </p:grpSpPr>
          <p:sp>
            <p:nvSpPr>
              <p:cNvPr id="8" name="正方形/長方形 7"/>
              <p:cNvSpPr/>
              <p:nvPr/>
            </p:nvSpPr>
            <p:spPr>
              <a:xfrm>
                <a:off x="2012251" y="3827477"/>
                <a:ext cx="98424"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904300" y="3771884"/>
                <a:ext cx="307975" cy="200055"/>
              </a:xfrm>
              <a:prstGeom prst="rect">
                <a:avLst/>
              </a:prstGeom>
              <a:noFill/>
            </p:spPr>
            <p:txBody>
              <a:bodyPr wrap="square" rtlCol="0">
                <a:spAutoFit/>
              </a:bodyPr>
              <a:lstStyle/>
              <a:p>
                <a:pPr algn="ctr"/>
                <a:r>
                  <a:rPr kumimoji="1" lang="en-US" altLang="ja-JP" sz="700" dirty="0" smtClean="0"/>
                  <a:t>60</a:t>
                </a:r>
                <a:endParaRPr kumimoji="1" lang="ja-JP" altLang="en-US" sz="700" dirty="0"/>
              </a:p>
            </p:txBody>
          </p:sp>
        </p:grpSp>
        <p:grpSp>
          <p:nvGrpSpPr>
            <p:cNvPr id="11" name="グループ化 10"/>
            <p:cNvGrpSpPr/>
            <p:nvPr/>
          </p:nvGrpSpPr>
          <p:grpSpPr>
            <a:xfrm>
              <a:off x="2699951" y="3771884"/>
              <a:ext cx="288985" cy="200055"/>
              <a:chOff x="2699951" y="3771884"/>
              <a:chExt cx="288985" cy="200055"/>
            </a:xfrm>
          </p:grpSpPr>
          <p:sp>
            <p:nvSpPr>
              <p:cNvPr id="7" name="正方形/長方形 6"/>
              <p:cNvSpPr/>
              <p:nvPr/>
            </p:nvSpPr>
            <p:spPr>
              <a:xfrm>
                <a:off x="2827330" y="3822700"/>
                <a:ext cx="123825" cy="11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699951" y="3771884"/>
                <a:ext cx="288985" cy="200055"/>
              </a:xfrm>
              <a:prstGeom prst="rect">
                <a:avLst/>
              </a:prstGeom>
              <a:noFill/>
            </p:spPr>
            <p:txBody>
              <a:bodyPr wrap="square" rtlCol="0">
                <a:spAutoFit/>
              </a:bodyPr>
              <a:lstStyle/>
              <a:p>
                <a:pPr algn="ctr"/>
                <a:r>
                  <a:rPr kumimoji="1" lang="en-US" altLang="ja-JP" sz="700" dirty="0" smtClean="0"/>
                  <a:t>‘2’</a:t>
                </a:r>
                <a:endParaRPr kumimoji="1" lang="ja-JP" altLang="en-US" sz="700" dirty="0"/>
              </a:p>
            </p:txBody>
          </p:sp>
        </p:grpSp>
      </p:grpSp>
      <p:sp>
        <p:nvSpPr>
          <p:cNvPr id="13" name="テキスト ボックス 12"/>
          <p:cNvSpPr txBox="1"/>
          <p:nvPr/>
        </p:nvSpPr>
        <p:spPr>
          <a:xfrm>
            <a:off x="1993201" y="4524375"/>
            <a:ext cx="5123518" cy="338554"/>
          </a:xfrm>
          <a:prstGeom prst="rect">
            <a:avLst/>
          </a:prstGeom>
          <a:noFill/>
        </p:spPr>
        <p:txBody>
          <a:bodyPr wrap="none" rtlCol="0">
            <a:spAutoFit/>
          </a:bodyPr>
          <a:lstStyle/>
          <a:p>
            <a:r>
              <a:rPr lang="en-US" altLang="ja-JP" sz="1600" dirty="0" smtClean="0"/>
              <a:t>N01_001</a:t>
            </a:r>
            <a:r>
              <a:rPr lang="ja-JP" altLang="en-US" sz="1600" dirty="0" smtClean="0"/>
              <a:t>の</a:t>
            </a:r>
            <a:r>
              <a:rPr lang="en-US" altLang="ja-JP" sz="1600" dirty="0" smtClean="0"/>
              <a:t>2</a:t>
            </a:r>
            <a:r>
              <a:rPr lang="ja-JP" altLang="en-US" sz="1600" dirty="0" smtClean="0"/>
              <a:t>と</a:t>
            </a:r>
            <a:r>
              <a:rPr lang="en-US" altLang="ja-JP" sz="1600" dirty="0" smtClean="0"/>
              <a:t>3</a:t>
            </a:r>
            <a:r>
              <a:rPr lang="ja-JP" altLang="en-US" sz="1600" dirty="0" smtClean="0"/>
              <a:t>の値と同じ行の</a:t>
            </a:r>
            <a:r>
              <a:rPr lang="en-US" altLang="ja-JP" sz="1600" dirty="0" smtClean="0"/>
              <a:t>speed</a:t>
            </a:r>
            <a:r>
              <a:rPr lang="ja-JP" altLang="en-US" sz="1600" dirty="0" smtClean="0"/>
              <a:t>列の速度も計算する</a:t>
            </a:r>
            <a:endParaRPr kumimoji="1" lang="ja-JP" altLang="en-US" sz="1600" dirty="0"/>
          </a:p>
        </p:txBody>
      </p:sp>
    </p:spTree>
    <p:extLst>
      <p:ext uri="{BB962C8B-B14F-4D97-AF65-F5344CB8AC3E}">
        <p14:creationId xmlns:p14="http://schemas.microsoft.com/office/powerpoint/2010/main" val="41208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2561" y="1213461"/>
            <a:ext cx="4195289" cy="3215053"/>
          </a:xfrm>
          <a:prstGeom prst="rect">
            <a:avLst/>
          </a:prstGeom>
        </p:spPr>
      </p:pic>
      <p:sp>
        <p:nvSpPr>
          <p:cNvPr id="4" name="タイトル 1"/>
          <p:cNvSpPr>
            <a:spLocks noGrp="1"/>
          </p:cNvSpPr>
          <p:nvPr>
            <p:ph type="title"/>
          </p:nvPr>
        </p:nvSpPr>
        <p:spPr>
          <a:xfrm>
            <a:off x="262561" y="91020"/>
            <a:ext cx="7886700" cy="505354"/>
          </a:xfrm>
        </p:spPr>
        <p:txBody>
          <a:bodyPr>
            <a:noAutofit/>
          </a:bodyPr>
          <a:lstStyle/>
          <a:p>
            <a:r>
              <a:rPr lang="ja-JP" altLang="en-US" sz="3200" u="none" dirty="0">
                <a:solidFill>
                  <a:srgbClr val="0070C0"/>
                </a:solidFill>
              </a:rPr>
              <a:t>時間</a:t>
            </a:r>
            <a:r>
              <a:rPr kumimoji="1" lang="ja-JP" altLang="en-US" sz="3200" u="none" dirty="0" smtClean="0">
                <a:solidFill>
                  <a:srgbClr val="0070C0"/>
                </a:solidFill>
              </a:rPr>
              <a:t>を追加する</a:t>
            </a:r>
            <a:endParaRPr kumimoji="1" lang="ja-JP" altLang="en-US" sz="3200" u="none" dirty="0">
              <a:solidFill>
                <a:srgbClr val="0070C0"/>
              </a:solidFill>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00599" y="1213460"/>
            <a:ext cx="4211453" cy="3215053"/>
          </a:xfrm>
          <a:prstGeom prst="rect">
            <a:avLst/>
          </a:prstGeom>
        </p:spPr>
      </p:pic>
      <p:sp>
        <p:nvSpPr>
          <p:cNvPr id="2" name="テキスト ボックス 1"/>
          <p:cNvSpPr txBox="1"/>
          <p:nvPr/>
        </p:nvSpPr>
        <p:spPr>
          <a:xfrm>
            <a:off x="2619799" y="4707045"/>
            <a:ext cx="3904402" cy="338554"/>
          </a:xfrm>
          <a:prstGeom prst="rect">
            <a:avLst/>
          </a:prstGeom>
          <a:noFill/>
        </p:spPr>
        <p:txBody>
          <a:bodyPr wrap="none" rtlCol="0">
            <a:spAutoFit/>
          </a:bodyPr>
          <a:lstStyle/>
          <a:p>
            <a:r>
              <a:rPr lang="en-US" altLang="ja-JP" sz="1600" b="1" dirty="0" smtClean="0"/>
              <a:t>time</a:t>
            </a:r>
            <a:r>
              <a:rPr kumimoji="1" lang="ja-JP" altLang="en-US" sz="1600" b="1" dirty="0" smtClean="0"/>
              <a:t>列とコスト列を</a:t>
            </a:r>
            <a:r>
              <a:rPr kumimoji="1" lang="en-US" altLang="ja-JP" sz="1600" b="1" dirty="0" smtClean="0"/>
              <a:t>cost</a:t>
            </a:r>
            <a:r>
              <a:rPr kumimoji="1" lang="ja-JP" altLang="en-US" sz="1600" b="1" dirty="0" smtClean="0"/>
              <a:t>列を新規に追加する</a:t>
            </a:r>
            <a:endParaRPr kumimoji="1" lang="ja-JP" altLang="en-US" sz="1600" b="1" dirty="0"/>
          </a:p>
        </p:txBody>
      </p:sp>
    </p:spTree>
    <p:extLst>
      <p:ext uri="{BB962C8B-B14F-4D97-AF65-F5344CB8AC3E}">
        <p14:creationId xmlns:p14="http://schemas.microsoft.com/office/powerpoint/2010/main" val="226786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00050" y="601132"/>
            <a:ext cx="3839459" cy="4004734"/>
          </a:xfrm>
          <a:prstGeom prst="rect">
            <a:avLst/>
          </a:prstGeom>
        </p:spPr>
      </p:pic>
      <p:pic>
        <p:nvPicPr>
          <p:cNvPr id="4" name="図 3"/>
          <p:cNvPicPr>
            <a:picLocks noChangeAspect="1"/>
          </p:cNvPicPr>
          <p:nvPr/>
        </p:nvPicPr>
        <p:blipFill>
          <a:blip r:embed="rId3"/>
          <a:stretch>
            <a:fillRect/>
          </a:stretch>
        </p:blipFill>
        <p:spPr>
          <a:xfrm>
            <a:off x="4922168" y="605366"/>
            <a:ext cx="3974181" cy="4000500"/>
          </a:xfrm>
          <a:prstGeom prst="rect">
            <a:avLst/>
          </a:prstGeom>
        </p:spPr>
      </p:pic>
      <p:sp>
        <p:nvSpPr>
          <p:cNvPr id="5" name="テキスト ボックス 4"/>
          <p:cNvSpPr txBox="1"/>
          <p:nvPr/>
        </p:nvSpPr>
        <p:spPr>
          <a:xfrm>
            <a:off x="3270973" y="5005916"/>
            <a:ext cx="2624436" cy="584775"/>
          </a:xfrm>
          <a:prstGeom prst="rect">
            <a:avLst/>
          </a:prstGeom>
          <a:noFill/>
        </p:spPr>
        <p:txBody>
          <a:bodyPr wrap="none" rtlCol="0">
            <a:spAutoFit/>
          </a:bodyPr>
          <a:lstStyle/>
          <a:p>
            <a:r>
              <a:rPr kumimoji="1" lang="ja-JP" altLang="en-US" sz="1600" dirty="0" smtClean="0"/>
              <a:t>長さ</a:t>
            </a:r>
            <a:r>
              <a:rPr lang="en-US" altLang="ja-JP" sz="1600" dirty="0" smtClean="0"/>
              <a:t>÷</a:t>
            </a:r>
            <a:r>
              <a:rPr lang="ja-JP" altLang="en-US" sz="1600" dirty="0"/>
              <a:t>スピード</a:t>
            </a:r>
            <a:r>
              <a:rPr kumimoji="1" lang="en-US" altLang="ja-JP" sz="1600" dirty="0" smtClean="0"/>
              <a:t>×60</a:t>
            </a:r>
            <a:r>
              <a:rPr kumimoji="1" lang="ja-JP" altLang="en-US" sz="1600" dirty="0" smtClean="0"/>
              <a:t>　＝時間</a:t>
            </a:r>
            <a:endParaRPr kumimoji="1" lang="en-US" altLang="ja-JP" sz="1600" dirty="0" smtClean="0"/>
          </a:p>
          <a:p>
            <a:r>
              <a:rPr lang="en-US" altLang="ja-JP" sz="1600" dirty="0" smtClean="0"/>
              <a:t>time</a:t>
            </a:r>
            <a:r>
              <a:rPr lang="ja-JP" altLang="en-US" sz="1600" dirty="0" smtClean="0"/>
              <a:t>列と</a:t>
            </a:r>
            <a:r>
              <a:rPr lang="en-US" altLang="ja-JP" sz="1600" dirty="0" smtClean="0"/>
              <a:t>cost</a:t>
            </a:r>
            <a:r>
              <a:rPr lang="ja-JP" altLang="en-US" sz="1600" dirty="0" smtClean="0"/>
              <a:t>列を計算する</a:t>
            </a:r>
            <a:endParaRPr kumimoji="1" lang="ja-JP" altLang="en-US" sz="1600" dirty="0"/>
          </a:p>
        </p:txBody>
      </p:sp>
    </p:spTree>
    <p:extLst>
      <p:ext uri="{BB962C8B-B14F-4D97-AF65-F5344CB8AC3E}">
        <p14:creationId xmlns:p14="http://schemas.microsoft.com/office/powerpoint/2010/main" val="2065191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106" y="855565"/>
            <a:ext cx="5665787" cy="4625024"/>
          </a:xfrm>
          <a:prstGeom prst="rect">
            <a:avLst/>
          </a:prstGeom>
        </p:spPr>
      </p:pic>
      <p:sp>
        <p:nvSpPr>
          <p:cNvPr id="4" name="テキスト ボックス 3"/>
          <p:cNvSpPr txBox="1"/>
          <p:nvPr/>
        </p:nvSpPr>
        <p:spPr>
          <a:xfrm>
            <a:off x="3654922" y="517011"/>
            <a:ext cx="1834156" cy="338554"/>
          </a:xfrm>
          <a:prstGeom prst="rect">
            <a:avLst/>
          </a:prstGeom>
          <a:noFill/>
        </p:spPr>
        <p:txBody>
          <a:bodyPr wrap="none" rtlCol="0">
            <a:spAutoFit/>
          </a:bodyPr>
          <a:lstStyle/>
          <a:p>
            <a:r>
              <a:rPr kumimoji="1" lang="ja-JP" altLang="en-US" sz="1600" dirty="0" smtClean="0"/>
              <a:t>コストが追加された</a:t>
            </a:r>
            <a:endParaRPr kumimoji="1" lang="ja-JP" altLang="en-US" sz="1600" dirty="0"/>
          </a:p>
        </p:txBody>
      </p:sp>
    </p:spTree>
    <p:extLst>
      <p:ext uri="{BB962C8B-B14F-4D97-AF65-F5344CB8AC3E}">
        <p14:creationId xmlns:p14="http://schemas.microsoft.com/office/powerpoint/2010/main" val="18467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u="none" dirty="0" smtClean="0">
                <a:solidFill>
                  <a:srgbClr val="0070C0"/>
                </a:solidFill>
              </a:rPr>
              <a:t>ワークスペースの保存</a:t>
            </a:r>
            <a:endParaRPr kumimoji="1" lang="ja-JP" altLang="en-US"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7235" y="768365"/>
            <a:ext cx="5348981" cy="4105245"/>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5421" y="1168399"/>
            <a:ext cx="2547477" cy="3953813"/>
          </a:xfrm>
          <a:prstGeom prst="rect">
            <a:avLst/>
          </a:prstGeom>
        </p:spPr>
      </p:pic>
      <p:sp>
        <p:nvSpPr>
          <p:cNvPr id="5" name="テキスト ボックス 4"/>
          <p:cNvSpPr txBox="1"/>
          <p:nvPr/>
        </p:nvSpPr>
        <p:spPr>
          <a:xfrm>
            <a:off x="1083484" y="5122212"/>
            <a:ext cx="6989414" cy="584775"/>
          </a:xfrm>
          <a:prstGeom prst="rect">
            <a:avLst/>
          </a:prstGeom>
          <a:noFill/>
        </p:spPr>
        <p:txBody>
          <a:bodyPr wrap="none" rtlCol="0">
            <a:spAutoFit/>
          </a:bodyPr>
          <a:lstStyle/>
          <a:p>
            <a:r>
              <a:rPr kumimoji="1" lang="ja-JP" altLang="en-US" sz="1600" b="1" dirty="0" smtClean="0"/>
              <a:t>ワークスペースを保存しておくことで、作業の途中経過を保存することができる。</a:t>
            </a:r>
            <a:endParaRPr kumimoji="1" lang="en-US" altLang="ja-JP" sz="1600" b="1" dirty="0" smtClean="0"/>
          </a:p>
          <a:p>
            <a:r>
              <a:rPr lang="ja-JP" altLang="en-US" sz="1600" b="1" dirty="0" smtClean="0"/>
              <a:t>入力したデータそのもの変化せず、表示範囲や色分けなどが保存される。</a:t>
            </a:r>
            <a:endParaRPr kumimoji="1" lang="ja-JP" altLang="en-US" sz="1600" b="1" dirty="0"/>
          </a:p>
        </p:txBody>
      </p:sp>
      <p:cxnSp>
        <p:nvCxnSpPr>
          <p:cNvPr id="6" name="直線矢印コネクタ 5"/>
          <p:cNvCxnSpPr/>
          <p:nvPr/>
        </p:nvCxnSpPr>
        <p:spPr>
          <a:xfrm>
            <a:off x="3602182" y="1274618"/>
            <a:ext cx="1923239" cy="6465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238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424" y="701813"/>
            <a:ext cx="5958348" cy="4569556"/>
          </a:xfrm>
          <a:prstGeom prst="rect">
            <a:avLst/>
          </a:prstGeom>
        </p:spPr>
      </p:pic>
      <p:sp>
        <p:nvSpPr>
          <p:cNvPr id="2" name="テキスト ボックス 1"/>
          <p:cNvSpPr txBox="1"/>
          <p:nvPr/>
        </p:nvSpPr>
        <p:spPr>
          <a:xfrm>
            <a:off x="6615954" y="1888604"/>
            <a:ext cx="1609736" cy="1015663"/>
          </a:xfrm>
          <a:prstGeom prst="rect">
            <a:avLst/>
          </a:prstGeom>
          <a:noFill/>
        </p:spPr>
        <p:txBody>
          <a:bodyPr wrap="none" rtlCol="0">
            <a:spAutoFit/>
          </a:bodyPr>
          <a:lstStyle/>
          <a:p>
            <a:r>
              <a:rPr kumimoji="1" lang="ja-JP" altLang="en-US" sz="2000" dirty="0" smtClean="0">
                <a:solidFill>
                  <a:srgbClr val="0070C0"/>
                </a:solidFill>
              </a:rPr>
              <a:t>ベクタ</a:t>
            </a:r>
            <a:endParaRPr kumimoji="1" lang="en-US" altLang="ja-JP" sz="2000" dirty="0" smtClean="0">
              <a:solidFill>
                <a:srgbClr val="0070C0"/>
              </a:solidFill>
            </a:endParaRPr>
          </a:p>
          <a:p>
            <a:r>
              <a:rPr lang="ja-JP" altLang="en-US" sz="2000" dirty="0" smtClean="0">
                <a:solidFill>
                  <a:srgbClr val="0070C0"/>
                </a:solidFill>
              </a:rPr>
              <a:t>＞道路グラフ</a:t>
            </a:r>
            <a:endParaRPr lang="en-US" altLang="ja-JP" sz="2000" dirty="0" smtClean="0">
              <a:solidFill>
                <a:srgbClr val="0070C0"/>
              </a:solidFill>
            </a:endParaRPr>
          </a:p>
          <a:p>
            <a:r>
              <a:rPr kumimoji="1" lang="ja-JP" altLang="en-US" sz="2000" dirty="0" smtClean="0">
                <a:solidFill>
                  <a:srgbClr val="0070C0"/>
                </a:solidFill>
              </a:rPr>
              <a:t>＞設定</a:t>
            </a:r>
            <a:endParaRPr kumimoji="1" lang="ja-JP" altLang="en-US" sz="2000" dirty="0">
              <a:solidFill>
                <a:srgbClr val="0070C0"/>
              </a:solidFill>
            </a:endParaRPr>
          </a:p>
        </p:txBody>
      </p:sp>
      <p:sp>
        <p:nvSpPr>
          <p:cNvPr id="4" name="テキスト ボックス 3"/>
          <p:cNvSpPr txBox="1"/>
          <p:nvPr/>
        </p:nvSpPr>
        <p:spPr>
          <a:xfrm>
            <a:off x="5219526" y="4091058"/>
            <a:ext cx="3517310" cy="369332"/>
          </a:xfrm>
          <a:prstGeom prst="rect">
            <a:avLst/>
          </a:prstGeom>
          <a:noFill/>
        </p:spPr>
        <p:txBody>
          <a:bodyPr wrap="none" rtlCol="0">
            <a:spAutoFit/>
          </a:bodyPr>
          <a:lstStyle/>
          <a:p>
            <a:r>
              <a:rPr kumimoji="1" lang="ja-JP" altLang="en-US" sz="1800" dirty="0" smtClean="0"/>
              <a:t>道路グラフプラグインの設定を行う</a:t>
            </a:r>
            <a:endParaRPr kumimoji="1" lang="ja-JP" altLang="en-US" sz="1800" dirty="0"/>
          </a:p>
        </p:txBody>
      </p:sp>
    </p:spTree>
    <p:extLst>
      <p:ext uri="{BB962C8B-B14F-4D97-AF65-F5344CB8AC3E}">
        <p14:creationId xmlns:p14="http://schemas.microsoft.com/office/powerpoint/2010/main" val="3035791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69283" y="150591"/>
            <a:ext cx="4257897" cy="523220"/>
          </a:xfrm>
          <a:prstGeom prst="rect">
            <a:avLst/>
          </a:prstGeom>
        </p:spPr>
        <p:txBody>
          <a:bodyPr wrap="none">
            <a:spAutoFit/>
          </a:bodyPr>
          <a:lstStyle/>
          <a:p>
            <a:r>
              <a:rPr lang="ja-JP" altLang="en-US" sz="2800" dirty="0" smtClean="0">
                <a:solidFill>
                  <a:srgbClr val="0070C0"/>
                </a:solidFill>
              </a:rPr>
              <a:t>カラー調整（必須ではない）</a:t>
            </a:r>
            <a:endParaRPr lang="ja-JP" altLang="en-US" sz="2800" dirty="0">
              <a:solidFill>
                <a:srgbClr val="0070C0"/>
              </a:solidFill>
            </a:endParaRPr>
          </a:p>
        </p:txBody>
      </p:sp>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865" y="817354"/>
            <a:ext cx="5561986" cy="4204570"/>
          </a:xfrm>
          <a:prstGeom prst="rect">
            <a:avLst/>
          </a:prstGeom>
        </p:spPr>
      </p:pic>
      <p:pic>
        <p:nvPicPr>
          <p:cNvPr id="7" name="図 6"/>
          <p:cNvPicPr>
            <a:picLocks noChangeAspect="1"/>
          </p:cNvPicPr>
          <p:nvPr/>
        </p:nvPicPr>
        <p:blipFill>
          <a:blip r:embed="rId4"/>
          <a:stretch>
            <a:fillRect/>
          </a:stretch>
        </p:blipFill>
        <p:spPr>
          <a:xfrm>
            <a:off x="4457699" y="2430875"/>
            <a:ext cx="3867151" cy="1783557"/>
          </a:xfrm>
          <a:prstGeom prst="rect">
            <a:avLst/>
          </a:prstGeom>
        </p:spPr>
      </p:pic>
      <p:sp>
        <p:nvSpPr>
          <p:cNvPr id="2" name="テキスト ボックス 1"/>
          <p:cNvSpPr txBox="1"/>
          <p:nvPr/>
        </p:nvSpPr>
        <p:spPr>
          <a:xfrm>
            <a:off x="589179" y="5124405"/>
            <a:ext cx="8563563" cy="584775"/>
          </a:xfrm>
          <a:prstGeom prst="rect">
            <a:avLst/>
          </a:prstGeom>
          <a:noFill/>
        </p:spPr>
        <p:txBody>
          <a:bodyPr wrap="none" rtlCol="0">
            <a:spAutoFit/>
          </a:bodyPr>
          <a:lstStyle/>
          <a:p>
            <a:r>
              <a:rPr lang="ja-JP" altLang="en-US" sz="1600" b="1" dirty="0" smtClean="0"/>
              <a:t>速度ごとに道路を色分けする。</a:t>
            </a:r>
            <a:endParaRPr lang="en-US" altLang="ja-JP" sz="1600" b="1" dirty="0" smtClean="0"/>
          </a:p>
          <a:p>
            <a:r>
              <a:rPr kumimoji="1" lang="ja-JP" altLang="en-US" sz="1600" b="1" dirty="0"/>
              <a:t>注意</a:t>
            </a:r>
            <a:r>
              <a:rPr kumimoji="1" lang="ja-JP" altLang="en-US" sz="1600" b="1" dirty="0" smtClean="0"/>
              <a:t>が</a:t>
            </a:r>
            <a:r>
              <a:rPr kumimoji="1" lang="ja-JP" altLang="en-US" sz="1600" b="1" dirty="0"/>
              <a:t>出</a:t>
            </a:r>
            <a:r>
              <a:rPr kumimoji="1" lang="ja-JP" altLang="en-US" sz="1600" b="1" dirty="0" smtClean="0"/>
              <a:t>るが はい をクリックする。　　　　　</a:t>
            </a:r>
            <a:r>
              <a:rPr kumimoji="1" lang="en-US" altLang="ja-JP" sz="1600" b="1" dirty="0" smtClean="0"/>
              <a:t>※</a:t>
            </a:r>
            <a:r>
              <a:rPr kumimoji="1" lang="ja-JP" altLang="en-US" sz="1600" b="1" dirty="0" smtClean="0"/>
              <a:t>重たい処理になるので</a:t>
            </a:r>
            <a:r>
              <a:rPr kumimoji="1" lang="en-US" altLang="ja-JP" sz="1600" b="1" dirty="0" smtClean="0"/>
              <a:t>PC</a:t>
            </a:r>
            <a:r>
              <a:rPr kumimoji="1" lang="ja-JP" altLang="en-US" sz="1600" b="1" dirty="0" smtClean="0"/>
              <a:t>がフリーズする可能性あり</a:t>
            </a:r>
            <a:endParaRPr kumimoji="1" lang="ja-JP" altLang="en-US" sz="1600" b="1" dirty="0"/>
          </a:p>
        </p:txBody>
      </p:sp>
      <p:sp>
        <p:nvSpPr>
          <p:cNvPr id="3" name="テキスト ボックス 2"/>
          <p:cNvSpPr txBox="1"/>
          <p:nvPr/>
        </p:nvSpPr>
        <p:spPr>
          <a:xfrm>
            <a:off x="6022248" y="981075"/>
            <a:ext cx="3121752" cy="830997"/>
          </a:xfrm>
          <a:prstGeom prst="rect">
            <a:avLst/>
          </a:prstGeom>
          <a:noFill/>
        </p:spPr>
        <p:txBody>
          <a:bodyPr wrap="none" rtlCol="0">
            <a:spAutoFit/>
          </a:bodyPr>
          <a:lstStyle/>
          <a:p>
            <a:r>
              <a:rPr kumimoji="1" lang="ja-JP" altLang="en-US" sz="1600" b="1" dirty="0" smtClean="0">
                <a:solidFill>
                  <a:srgbClr val="0070C0"/>
                </a:solidFill>
              </a:rPr>
              <a:t>ベクトル</a:t>
            </a:r>
            <a:endParaRPr kumimoji="1" lang="en-US" altLang="ja-JP" sz="1600" b="1" dirty="0" smtClean="0">
              <a:solidFill>
                <a:srgbClr val="0070C0"/>
              </a:solidFill>
            </a:endParaRPr>
          </a:p>
          <a:p>
            <a:r>
              <a:rPr lang="ja-JP" altLang="en-US" sz="1600" b="1" dirty="0" smtClean="0">
                <a:solidFill>
                  <a:srgbClr val="0070C0"/>
                </a:solidFill>
              </a:rPr>
              <a:t>＞カラー調整</a:t>
            </a:r>
            <a:endParaRPr lang="en-US" altLang="ja-JP" sz="1600" b="1" dirty="0" smtClean="0">
              <a:solidFill>
                <a:srgbClr val="0070C0"/>
              </a:solidFill>
            </a:endParaRPr>
          </a:p>
          <a:p>
            <a:r>
              <a:rPr kumimoji="1" lang="ja-JP" altLang="en-US" sz="1600" b="1" dirty="0" smtClean="0">
                <a:solidFill>
                  <a:srgbClr val="0070C0"/>
                </a:solidFill>
              </a:rPr>
              <a:t>＞</a:t>
            </a:r>
            <a:r>
              <a:rPr kumimoji="1" lang="en-US" altLang="ja-JP" sz="1600" b="1" dirty="0" smtClean="0">
                <a:solidFill>
                  <a:srgbClr val="0070C0"/>
                </a:solidFill>
              </a:rPr>
              <a:t>Manage color rules </a:t>
            </a:r>
            <a:r>
              <a:rPr lang="en-US" altLang="ja-JP" sz="1600" b="1" dirty="0" smtClean="0">
                <a:solidFill>
                  <a:srgbClr val="0070C0"/>
                </a:solidFill>
              </a:rPr>
              <a:t>interactively</a:t>
            </a:r>
            <a:endParaRPr kumimoji="1" lang="ja-JP" altLang="en-US" sz="1600" b="1" dirty="0">
              <a:solidFill>
                <a:srgbClr val="0070C0"/>
              </a:solidFill>
            </a:endParaRPr>
          </a:p>
        </p:txBody>
      </p:sp>
      <p:cxnSp>
        <p:nvCxnSpPr>
          <p:cNvPr id="8" name="直線矢印コネクタ 7"/>
          <p:cNvCxnSpPr/>
          <p:nvPr/>
        </p:nvCxnSpPr>
        <p:spPr>
          <a:xfrm>
            <a:off x="4263253" y="1396573"/>
            <a:ext cx="890638" cy="11249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96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2162175" y="101967"/>
            <a:ext cx="4819650" cy="5190392"/>
          </a:xfrm>
          <a:prstGeom prst="rect">
            <a:avLst/>
          </a:prstGeom>
        </p:spPr>
      </p:pic>
      <p:sp>
        <p:nvSpPr>
          <p:cNvPr id="3" name="テキスト ボックス 2"/>
          <p:cNvSpPr txBox="1"/>
          <p:nvPr/>
        </p:nvSpPr>
        <p:spPr>
          <a:xfrm>
            <a:off x="647700" y="5292359"/>
            <a:ext cx="8168968" cy="338554"/>
          </a:xfrm>
          <a:prstGeom prst="rect">
            <a:avLst/>
          </a:prstGeom>
          <a:noFill/>
        </p:spPr>
        <p:txBody>
          <a:bodyPr wrap="none" rtlCol="0">
            <a:spAutoFit/>
          </a:bodyPr>
          <a:lstStyle/>
          <a:p>
            <a:r>
              <a:rPr kumimoji="1" lang="en-US" altLang="ja-JP" sz="1600" b="1" dirty="0" smtClean="0"/>
              <a:t>Use color column instead of color table: </a:t>
            </a:r>
            <a:r>
              <a:rPr kumimoji="1" lang="ja-JP" altLang="en-US" sz="1600" b="1" dirty="0" smtClean="0"/>
              <a:t>にチェックを入れ、</a:t>
            </a:r>
            <a:r>
              <a:rPr lang="ja-JP" altLang="en-US" sz="1600" b="1" dirty="0"/>
              <a:t>列</a:t>
            </a:r>
            <a:r>
              <a:rPr lang="ja-JP" altLang="en-US" sz="1600" b="1" dirty="0" smtClean="0"/>
              <a:t>を追加をクリックし、</a:t>
            </a:r>
            <a:r>
              <a:rPr lang="en-US" altLang="ja-JP" sz="1600" b="1" dirty="0" smtClean="0"/>
              <a:t>OK</a:t>
            </a:r>
            <a:r>
              <a:rPr lang="ja-JP" altLang="en-US" sz="1600" b="1" dirty="0" smtClean="0"/>
              <a:t>をクリック</a:t>
            </a:r>
            <a:endParaRPr kumimoji="1" lang="ja-JP" altLang="en-US" sz="1600" b="1" dirty="0"/>
          </a:p>
        </p:txBody>
      </p:sp>
    </p:spTree>
    <p:extLst>
      <p:ext uri="{BB962C8B-B14F-4D97-AF65-F5344CB8AC3E}">
        <p14:creationId xmlns:p14="http://schemas.microsoft.com/office/powerpoint/2010/main" val="4293016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06627" y="0"/>
            <a:ext cx="6156223" cy="4698464"/>
          </a:xfrm>
          <a:prstGeom prst="rect">
            <a:avLst/>
          </a:prstGeom>
        </p:spPr>
      </p:pic>
      <p:sp>
        <p:nvSpPr>
          <p:cNvPr id="2" name="テキスト ボックス 1"/>
          <p:cNvSpPr txBox="1"/>
          <p:nvPr/>
        </p:nvSpPr>
        <p:spPr>
          <a:xfrm>
            <a:off x="1861963" y="4990234"/>
            <a:ext cx="5420074" cy="338554"/>
          </a:xfrm>
          <a:prstGeom prst="rect">
            <a:avLst/>
          </a:prstGeom>
          <a:noFill/>
        </p:spPr>
        <p:txBody>
          <a:bodyPr wrap="none" rtlCol="0">
            <a:spAutoFit/>
          </a:bodyPr>
          <a:lstStyle/>
          <a:p>
            <a:r>
              <a:rPr kumimoji="1" lang="ja-JP" altLang="en-US" sz="1600" b="1" dirty="0" smtClean="0"/>
              <a:t>データの上で右クリックし、属性データを表示 をクリックする。</a:t>
            </a:r>
            <a:endParaRPr kumimoji="1" lang="ja-JP" altLang="en-US" sz="1600" b="1" dirty="0"/>
          </a:p>
        </p:txBody>
      </p:sp>
    </p:spTree>
    <p:extLst>
      <p:ext uri="{BB962C8B-B14F-4D97-AF65-F5344CB8AC3E}">
        <p14:creationId xmlns:p14="http://schemas.microsoft.com/office/powerpoint/2010/main" val="232734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238250" y="201613"/>
            <a:ext cx="6667500" cy="5238750"/>
          </a:xfrm>
          <a:prstGeom prst="rect">
            <a:avLst/>
          </a:prstGeom>
        </p:spPr>
      </p:pic>
      <p:sp>
        <p:nvSpPr>
          <p:cNvPr id="4" name="テキスト ボックス 3"/>
          <p:cNvSpPr txBox="1"/>
          <p:nvPr/>
        </p:nvSpPr>
        <p:spPr>
          <a:xfrm>
            <a:off x="2328469" y="5396441"/>
            <a:ext cx="4487062" cy="308418"/>
          </a:xfrm>
          <a:prstGeom prst="rect">
            <a:avLst/>
          </a:prstGeom>
          <a:noFill/>
        </p:spPr>
        <p:txBody>
          <a:bodyPr wrap="none" rtlCol="0">
            <a:spAutoFit/>
          </a:bodyPr>
          <a:lstStyle/>
          <a:p>
            <a:r>
              <a:rPr kumimoji="1" lang="en-US" altLang="ja-JP" dirty="0" smtClean="0"/>
              <a:t>GRASSRGB</a:t>
            </a:r>
            <a:r>
              <a:rPr kumimoji="1" lang="ja-JP" altLang="en-US" dirty="0" smtClean="0"/>
              <a:t>という列ができている。この列で色を指定する。</a:t>
            </a:r>
            <a:endParaRPr kumimoji="1" lang="ja-JP" altLang="en-US" dirty="0"/>
          </a:p>
        </p:txBody>
      </p:sp>
    </p:spTree>
    <p:extLst>
      <p:ext uri="{BB962C8B-B14F-4D97-AF65-F5344CB8AC3E}">
        <p14:creationId xmlns:p14="http://schemas.microsoft.com/office/powerpoint/2010/main" val="1181826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943694" y="309562"/>
            <a:ext cx="5200306" cy="408595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891" y="663045"/>
            <a:ext cx="3578434" cy="3732472"/>
          </a:xfrm>
          <a:prstGeom prst="rect">
            <a:avLst/>
          </a:prstGeom>
        </p:spPr>
      </p:pic>
      <p:sp>
        <p:nvSpPr>
          <p:cNvPr id="5" name="テキスト ボックス 4"/>
          <p:cNvSpPr txBox="1"/>
          <p:nvPr/>
        </p:nvSpPr>
        <p:spPr>
          <a:xfrm>
            <a:off x="2586520" y="4863926"/>
            <a:ext cx="3970959" cy="584775"/>
          </a:xfrm>
          <a:prstGeom prst="rect">
            <a:avLst/>
          </a:prstGeom>
          <a:noFill/>
        </p:spPr>
        <p:txBody>
          <a:bodyPr wrap="none" rtlCol="0">
            <a:spAutoFit/>
          </a:bodyPr>
          <a:lstStyle/>
          <a:p>
            <a:r>
              <a:rPr lang="ja-JP" altLang="en-US" sz="1600" dirty="0" smtClean="0"/>
              <a:t>まず、全データを赤色にしてみる。</a:t>
            </a:r>
            <a:endParaRPr lang="en-US" altLang="ja-JP" sz="1600" dirty="0" smtClean="0"/>
          </a:p>
          <a:p>
            <a:r>
              <a:rPr kumimoji="1" lang="ja-JP" altLang="en-US" sz="1600" dirty="0" smtClean="0"/>
              <a:t>新規の列</a:t>
            </a:r>
            <a:r>
              <a:rPr lang="ja-JP" altLang="en-US" sz="1600" dirty="0" smtClean="0"/>
              <a:t>の全フィールドを </a:t>
            </a:r>
            <a:r>
              <a:rPr lang="en-US" altLang="ja-JP" sz="1600" dirty="0" smtClean="0"/>
              <a:t>’255:0:0’ </a:t>
            </a:r>
            <a:r>
              <a:rPr lang="ja-JP" altLang="en-US" sz="1600" dirty="0" smtClean="0"/>
              <a:t>にする。</a:t>
            </a:r>
            <a:endParaRPr kumimoji="1" lang="ja-JP" altLang="en-US" sz="1600" dirty="0"/>
          </a:p>
        </p:txBody>
      </p:sp>
    </p:spTree>
    <p:extLst>
      <p:ext uri="{BB962C8B-B14F-4D97-AF65-F5344CB8AC3E}">
        <p14:creationId xmlns:p14="http://schemas.microsoft.com/office/powerpoint/2010/main" val="2292072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215" y="157691"/>
            <a:ext cx="6251109" cy="4683433"/>
          </a:xfrm>
          <a:prstGeom prst="rect">
            <a:avLst/>
          </a:prstGeom>
        </p:spPr>
      </p:pic>
      <p:sp>
        <p:nvSpPr>
          <p:cNvPr id="4" name="テキスト ボックス 3"/>
          <p:cNvSpPr txBox="1"/>
          <p:nvPr/>
        </p:nvSpPr>
        <p:spPr>
          <a:xfrm>
            <a:off x="5603148" y="1247775"/>
            <a:ext cx="3121752" cy="830997"/>
          </a:xfrm>
          <a:prstGeom prst="rect">
            <a:avLst/>
          </a:prstGeom>
          <a:noFill/>
        </p:spPr>
        <p:txBody>
          <a:bodyPr wrap="none" rtlCol="0">
            <a:spAutoFit/>
          </a:bodyPr>
          <a:lstStyle/>
          <a:p>
            <a:r>
              <a:rPr kumimoji="1" lang="ja-JP" altLang="en-US" sz="1600" b="1" dirty="0" smtClean="0">
                <a:solidFill>
                  <a:srgbClr val="0070C0"/>
                </a:solidFill>
              </a:rPr>
              <a:t>ベクトル</a:t>
            </a:r>
            <a:endParaRPr kumimoji="1" lang="en-US" altLang="ja-JP" sz="1600" b="1" dirty="0" smtClean="0">
              <a:solidFill>
                <a:srgbClr val="0070C0"/>
              </a:solidFill>
            </a:endParaRPr>
          </a:p>
          <a:p>
            <a:r>
              <a:rPr lang="ja-JP" altLang="en-US" sz="1600" b="1" dirty="0" smtClean="0">
                <a:solidFill>
                  <a:srgbClr val="0070C0"/>
                </a:solidFill>
              </a:rPr>
              <a:t>＞カラー調整</a:t>
            </a:r>
            <a:endParaRPr lang="en-US" altLang="ja-JP" sz="1600" b="1" dirty="0" smtClean="0">
              <a:solidFill>
                <a:srgbClr val="0070C0"/>
              </a:solidFill>
            </a:endParaRPr>
          </a:p>
          <a:p>
            <a:r>
              <a:rPr kumimoji="1" lang="ja-JP" altLang="en-US" sz="1600" b="1" dirty="0" smtClean="0">
                <a:solidFill>
                  <a:srgbClr val="0070C0"/>
                </a:solidFill>
              </a:rPr>
              <a:t>＞</a:t>
            </a:r>
            <a:r>
              <a:rPr kumimoji="1" lang="en-US" altLang="ja-JP" sz="1600" b="1" dirty="0" smtClean="0">
                <a:solidFill>
                  <a:srgbClr val="0070C0"/>
                </a:solidFill>
              </a:rPr>
              <a:t>Manage color rules </a:t>
            </a:r>
            <a:r>
              <a:rPr lang="en-US" altLang="ja-JP" sz="1600" b="1" dirty="0" smtClean="0">
                <a:solidFill>
                  <a:srgbClr val="0070C0"/>
                </a:solidFill>
              </a:rPr>
              <a:t>interactively</a:t>
            </a:r>
            <a:endParaRPr kumimoji="1" lang="ja-JP" altLang="en-US" sz="1600" b="1" dirty="0">
              <a:solidFill>
                <a:srgbClr val="0070C0"/>
              </a:solidFill>
            </a:endParaRPr>
          </a:p>
        </p:txBody>
      </p:sp>
      <p:sp>
        <p:nvSpPr>
          <p:cNvPr id="5" name="テキスト ボックス 4"/>
          <p:cNvSpPr txBox="1"/>
          <p:nvPr/>
        </p:nvSpPr>
        <p:spPr>
          <a:xfrm>
            <a:off x="382071" y="5170478"/>
            <a:ext cx="8379858" cy="338554"/>
          </a:xfrm>
          <a:prstGeom prst="rect">
            <a:avLst/>
          </a:prstGeom>
          <a:noFill/>
        </p:spPr>
        <p:txBody>
          <a:bodyPr wrap="none" rtlCol="0">
            <a:spAutoFit/>
          </a:bodyPr>
          <a:lstStyle/>
          <a:p>
            <a:r>
              <a:rPr kumimoji="1" lang="en-US" altLang="ja-JP" sz="1600" dirty="0" smtClean="0"/>
              <a:t>Use color column instead of color table: </a:t>
            </a:r>
            <a:r>
              <a:rPr kumimoji="1" lang="ja-JP" altLang="en-US" sz="1600" dirty="0" smtClean="0"/>
              <a:t>にチェックを入れ、適用、</a:t>
            </a:r>
            <a:r>
              <a:rPr kumimoji="1" lang="en-US" altLang="ja-JP" sz="1600" dirty="0" smtClean="0"/>
              <a:t>OK</a:t>
            </a:r>
            <a:r>
              <a:rPr kumimoji="1" lang="ja-JP" altLang="en-US" sz="1600" dirty="0" smtClean="0"/>
              <a:t>をクリックすると色が変わる。</a:t>
            </a:r>
            <a:endParaRPr kumimoji="1" lang="ja-JP" altLang="en-US" sz="1600" dirty="0"/>
          </a:p>
        </p:txBody>
      </p:sp>
    </p:spTree>
    <p:extLst>
      <p:ext uri="{BB962C8B-B14F-4D97-AF65-F5344CB8AC3E}">
        <p14:creationId xmlns:p14="http://schemas.microsoft.com/office/powerpoint/2010/main" val="1297545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1925" y="756694"/>
            <a:ext cx="4793104" cy="3701005"/>
          </a:xfrm>
          <a:prstGeom prst="rect">
            <a:avLst/>
          </a:prstGeom>
        </p:spPr>
      </p:pic>
      <p:sp>
        <p:nvSpPr>
          <p:cNvPr id="2" name="テキスト ボックス 1"/>
          <p:cNvSpPr txBox="1"/>
          <p:nvPr/>
        </p:nvSpPr>
        <p:spPr>
          <a:xfrm>
            <a:off x="1366635" y="5371428"/>
            <a:ext cx="6410729" cy="338554"/>
          </a:xfrm>
          <a:prstGeom prst="rect">
            <a:avLst/>
          </a:prstGeom>
          <a:noFill/>
        </p:spPr>
        <p:txBody>
          <a:bodyPr wrap="none" rtlCol="0">
            <a:spAutoFit/>
          </a:bodyPr>
          <a:lstStyle/>
          <a:p>
            <a:r>
              <a:rPr lang="ja-JP" altLang="en-US" sz="1600" dirty="0" smtClean="0"/>
              <a:t>同様の</a:t>
            </a:r>
            <a:r>
              <a:rPr lang="ja-JP" altLang="en-US" sz="1600" dirty="0"/>
              <a:t>手</a:t>
            </a:r>
            <a:r>
              <a:rPr lang="ja-JP" altLang="en-US" sz="1600" dirty="0" smtClean="0"/>
              <a:t>法で、速度ごとの</a:t>
            </a:r>
            <a:r>
              <a:rPr kumimoji="1" lang="ja-JP" altLang="en-US" sz="1600" dirty="0" smtClean="0"/>
              <a:t>色分けもできる（エラーがでるが表示される）。</a:t>
            </a:r>
            <a:endParaRPr kumimoji="1" lang="ja-JP" altLang="en-US" sz="1600" dirty="0"/>
          </a:p>
        </p:txBody>
      </p:sp>
      <p:grpSp>
        <p:nvGrpSpPr>
          <p:cNvPr id="14" name="グループ化 13"/>
          <p:cNvGrpSpPr/>
          <p:nvPr/>
        </p:nvGrpSpPr>
        <p:grpSpPr>
          <a:xfrm>
            <a:off x="5324475" y="187846"/>
            <a:ext cx="3612004" cy="4838700"/>
            <a:chOff x="4955029" y="-374786"/>
            <a:chExt cx="4267200" cy="5613536"/>
          </a:xfrm>
        </p:grpSpPr>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5029" y="-374786"/>
              <a:ext cx="4267200" cy="5613536"/>
            </a:xfrm>
            <a:prstGeom prst="rect">
              <a:avLst/>
            </a:prstGeom>
          </p:spPr>
        </p:pic>
        <p:cxnSp>
          <p:nvCxnSpPr>
            <p:cNvPr id="5" name="直線コネクタ 4"/>
            <p:cNvCxnSpPr/>
            <p:nvPr/>
          </p:nvCxnSpPr>
          <p:spPr>
            <a:xfrm>
              <a:off x="5336029" y="592000"/>
              <a:ext cx="307975" cy="638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644004" y="445950"/>
              <a:ext cx="633507" cy="261610"/>
            </a:xfrm>
            <a:prstGeom prst="rect">
              <a:avLst/>
            </a:prstGeom>
            <a:noFill/>
          </p:spPr>
          <p:txBody>
            <a:bodyPr wrap="none" rtlCol="0">
              <a:spAutoFit/>
            </a:bodyPr>
            <a:lstStyle/>
            <a:p>
              <a:r>
                <a:rPr kumimoji="1" lang="en-US" altLang="ja-JP" sz="1100" dirty="0" smtClean="0"/>
                <a:t>40km/h</a:t>
              </a:r>
              <a:endParaRPr kumimoji="1" lang="ja-JP" altLang="en-US" sz="1100" dirty="0"/>
            </a:p>
          </p:txBody>
        </p:sp>
        <p:cxnSp>
          <p:nvCxnSpPr>
            <p:cNvPr id="7" name="直線コネクタ 6"/>
            <p:cNvCxnSpPr/>
            <p:nvPr/>
          </p:nvCxnSpPr>
          <p:spPr>
            <a:xfrm>
              <a:off x="5336029" y="998490"/>
              <a:ext cx="307975" cy="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644004" y="846060"/>
              <a:ext cx="633507" cy="261610"/>
            </a:xfrm>
            <a:prstGeom prst="rect">
              <a:avLst/>
            </a:prstGeom>
            <a:noFill/>
          </p:spPr>
          <p:txBody>
            <a:bodyPr wrap="none" rtlCol="0">
              <a:spAutoFit/>
            </a:bodyPr>
            <a:lstStyle/>
            <a:p>
              <a:r>
                <a:rPr lang="en-US" altLang="ja-JP" sz="1100" dirty="0" smtClean="0"/>
                <a:t>60</a:t>
              </a:r>
              <a:r>
                <a:rPr lang="en-US" altLang="ja-JP" sz="1100" dirty="0"/>
                <a:t>km/h</a:t>
              </a:r>
              <a:endParaRPr kumimoji="1" lang="ja-JP" altLang="en-US" sz="1100" dirty="0"/>
            </a:p>
          </p:txBody>
        </p:sp>
        <p:cxnSp>
          <p:nvCxnSpPr>
            <p:cNvPr id="9" name="直線コネクタ 8"/>
            <p:cNvCxnSpPr/>
            <p:nvPr/>
          </p:nvCxnSpPr>
          <p:spPr>
            <a:xfrm>
              <a:off x="5336029" y="1398600"/>
              <a:ext cx="307975"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644004" y="1246170"/>
              <a:ext cx="633507" cy="261610"/>
            </a:xfrm>
            <a:prstGeom prst="rect">
              <a:avLst/>
            </a:prstGeom>
            <a:noFill/>
          </p:spPr>
          <p:txBody>
            <a:bodyPr wrap="none" rtlCol="0">
              <a:spAutoFit/>
            </a:bodyPr>
            <a:lstStyle/>
            <a:p>
              <a:r>
                <a:rPr lang="en-US" altLang="ja-JP" sz="1100" dirty="0"/>
                <a:t>80km/h</a:t>
              </a:r>
              <a:endParaRPr kumimoji="1" lang="ja-JP" altLang="en-US" sz="1100" dirty="0"/>
            </a:p>
          </p:txBody>
        </p:sp>
      </p:grpSp>
    </p:spTree>
    <p:extLst>
      <p:ext uri="{BB962C8B-B14F-4D97-AF65-F5344CB8AC3E}">
        <p14:creationId xmlns:p14="http://schemas.microsoft.com/office/powerpoint/2010/main" val="2564441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6028" y="859180"/>
            <a:ext cx="5731943" cy="4256215"/>
          </a:xfrm>
          <a:prstGeom prst="rect">
            <a:avLst/>
          </a:prstGeom>
        </p:spPr>
      </p:pic>
      <p:sp>
        <p:nvSpPr>
          <p:cNvPr id="9" name="正方形/長方形 8"/>
          <p:cNvSpPr/>
          <p:nvPr/>
        </p:nvSpPr>
        <p:spPr>
          <a:xfrm>
            <a:off x="213675" y="131541"/>
            <a:ext cx="6790192" cy="584775"/>
          </a:xfrm>
          <a:prstGeom prst="rect">
            <a:avLst/>
          </a:prstGeom>
        </p:spPr>
        <p:txBody>
          <a:bodyPr wrap="none">
            <a:spAutoFit/>
          </a:bodyPr>
          <a:lstStyle/>
          <a:p>
            <a:r>
              <a:rPr lang="en-US" altLang="ja-JP" sz="3200" b="1" dirty="0" smtClean="0">
                <a:solidFill>
                  <a:srgbClr val="0070C0"/>
                </a:solidFill>
              </a:rPr>
              <a:t>Vector </a:t>
            </a:r>
            <a:r>
              <a:rPr lang="en-US" altLang="ja-JP" sz="3200" b="1" dirty="0">
                <a:solidFill>
                  <a:srgbClr val="0070C0"/>
                </a:solidFill>
              </a:rPr>
              <a:t>N</a:t>
            </a:r>
            <a:r>
              <a:rPr lang="en-US" altLang="ja-JP" sz="3200" b="1" dirty="0" smtClean="0">
                <a:solidFill>
                  <a:srgbClr val="0070C0"/>
                </a:solidFill>
              </a:rPr>
              <a:t>etwork Analysis Tool </a:t>
            </a:r>
            <a:r>
              <a:rPr lang="ja-JP" altLang="en-US" sz="3200" b="1" dirty="0" smtClean="0">
                <a:solidFill>
                  <a:srgbClr val="0070C0"/>
                </a:solidFill>
              </a:rPr>
              <a:t>につい</a:t>
            </a:r>
            <a:r>
              <a:rPr lang="ja-JP" altLang="en-US" sz="3200" b="1" dirty="0">
                <a:solidFill>
                  <a:srgbClr val="0070C0"/>
                </a:solidFill>
              </a:rPr>
              <a:t>て</a:t>
            </a:r>
            <a:endParaRPr lang="en-US" altLang="ja-JP" sz="3200" b="1" dirty="0" smtClean="0">
              <a:solidFill>
                <a:srgbClr val="0070C0"/>
              </a:solidFill>
            </a:endParaRPr>
          </a:p>
        </p:txBody>
      </p:sp>
      <p:sp>
        <p:nvSpPr>
          <p:cNvPr id="2" name="テキスト ボックス 1"/>
          <p:cNvSpPr txBox="1"/>
          <p:nvPr/>
        </p:nvSpPr>
        <p:spPr>
          <a:xfrm>
            <a:off x="1855994" y="5258260"/>
            <a:ext cx="5581977" cy="338554"/>
          </a:xfrm>
          <a:prstGeom prst="rect">
            <a:avLst/>
          </a:prstGeom>
          <a:noFill/>
        </p:spPr>
        <p:txBody>
          <a:bodyPr wrap="none" rtlCol="0">
            <a:spAutoFit/>
          </a:bodyPr>
          <a:lstStyle/>
          <a:p>
            <a:r>
              <a:rPr kumimoji="1" lang="ja-JP" altLang="en-US" sz="1600" dirty="0" smtClean="0"/>
              <a:t>パラメータータブをクリックし、分析したいデータを選択しておく。</a:t>
            </a:r>
            <a:endParaRPr kumimoji="1" lang="ja-JP" altLang="en-US" sz="1600" dirty="0"/>
          </a:p>
        </p:txBody>
      </p:sp>
      <p:sp>
        <p:nvSpPr>
          <p:cNvPr id="3" name="テキスト ボックス 2"/>
          <p:cNvSpPr txBox="1"/>
          <p:nvPr/>
        </p:nvSpPr>
        <p:spPr>
          <a:xfrm>
            <a:off x="2438400" y="47534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3745517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35578" y="157691"/>
            <a:ext cx="3172358" cy="4715668"/>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2039" y="81492"/>
            <a:ext cx="3119817" cy="4715668"/>
          </a:xfrm>
          <a:prstGeom prst="rect">
            <a:avLst/>
          </a:prstGeom>
        </p:spPr>
      </p:pic>
      <p:sp>
        <p:nvSpPr>
          <p:cNvPr id="6" name="テキスト ボックス 5"/>
          <p:cNvSpPr txBox="1"/>
          <p:nvPr/>
        </p:nvSpPr>
        <p:spPr>
          <a:xfrm>
            <a:off x="2519803" y="5101014"/>
            <a:ext cx="4104393" cy="338554"/>
          </a:xfrm>
          <a:prstGeom prst="rect">
            <a:avLst/>
          </a:prstGeom>
          <a:noFill/>
        </p:spPr>
        <p:txBody>
          <a:bodyPr wrap="none" rtlCol="0">
            <a:spAutoFit/>
          </a:bodyPr>
          <a:lstStyle/>
          <a:p>
            <a:r>
              <a:rPr lang="ja-JP" altLang="en-US" sz="1600" dirty="0" smtClean="0"/>
              <a:t>分析手法を選択し、</a:t>
            </a:r>
            <a:r>
              <a:rPr lang="en-US" altLang="ja-JP" sz="1600" dirty="0" smtClean="0"/>
              <a:t>Points </a:t>
            </a:r>
            <a:r>
              <a:rPr lang="ja-JP" altLang="en-US" sz="1600" dirty="0" smtClean="0"/>
              <a:t>タブをクリックする。</a:t>
            </a:r>
            <a:endParaRPr lang="en-US" altLang="ja-JP" sz="1600" dirty="0" smtClean="0"/>
          </a:p>
        </p:txBody>
      </p:sp>
      <p:sp>
        <p:nvSpPr>
          <p:cNvPr id="7" name="テキスト ボックス 6"/>
          <p:cNvSpPr txBox="1"/>
          <p:nvPr/>
        </p:nvSpPr>
        <p:spPr>
          <a:xfrm>
            <a:off x="3543300" y="72390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1390650" y="4507703"/>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4237359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31872" y="50136"/>
            <a:ext cx="3234213" cy="4807614"/>
          </a:xfrm>
          <a:prstGeom prst="rect">
            <a:avLst/>
          </a:prstGeom>
        </p:spPr>
      </p:pic>
      <p:pic>
        <p:nvPicPr>
          <p:cNvPr id="3" name="図 2"/>
          <p:cNvPicPr>
            <a:picLocks noChangeAspect="1"/>
          </p:cNvPicPr>
          <p:nvPr/>
        </p:nvPicPr>
        <p:blipFill>
          <a:blip r:embed="rId3"/>
          <a:stretch>
            <a:fillRect/>
          </a:stretch>
        </p:blipFill>
        <p:spPr>
          <a:xfrm>
            <a:off x="1082676" y="2147883"/>
            <a:ext cx="1739482" cy="1197533"/>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5700" y="0"/>
            <a:ext cx="3213816" cy="4857750"/>
          </a:xfrm>
          <a:prstGeom prst="rect">
            <a:avLst/>
          </a:prstGeom>
        </p:spPr>
      </p:pic>
      <p:sp>
        <p:nvSpPr>
          <p:cNvPr id="2" name="テキスト ボックス 1"/>
          <p:cNvSpPr txBox="1"/>
          <p:nvPr/>
        </p:nvSpPr>
        <p:spPr>
          <a:xfrm>
            <a:off x="425641" y="5041170"/>
            <a:ext cx="8239756" cy="584775"/>
          </a:xfrm>
          <a:prstGeom prst="rect">
            <a:avLst/>
          </a:prstGeom>
          <a:noFill/>
        </p:spPr>
        <p:txBody>
          <a:bodyPr wrap="none" rtlCol="0">
            <a:spAutoFit/>
          </a:bodyPr>
          <a:lstStyle/>
          <a:p>
            <a:r>
              <a:rPr kumimoji="1" lang="ja-JP" altLang="en-US" sz="1600" dirty="0" smtClean="0"/>
              <a:t>ポイントのタイプを選択し（分析手法によって異なる）、地図が表示されているウインドウを開く。</a:t>
            </a:r>
            <a:endParaRPr kumimoji="1" lang="en-US" altLang="ja-JP" sz="1600" dirty="0" smtClean="0"/>
          </a:p>
          <a:p>
            <a:r>
              <a:rPr lang="ja-JP" altLang="en-US" sz="1600" dirty="0" smtClean="0"/>
              <a:t>地図ウインドウを利用して、ポイントを移動させ、始点と終点の位置を決める。</a:t>
            </a:r>
            <a:endParaRPr kumimoji="1" lang="ja-JP" altLang="en-US" sz="1600" dirty="0"/>
          </a:p>
        </p:txBody>
      </p:sp>
      <p:sp>
        <p:nvSpPr>
          <p:cNvPr id="7" name="テキスト ボックス 6"/>
          <p:cNvSpPr txBox="1"/>
          <p:nvPr/>
        </p:nvSpPr>
        <p:spPr>
          <a:xfrm>
            <a:off x="1276350" y="1594769"/>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8" name="テキスト ボックス 7"/>
          <p:cNvSpPr txBox="1"/>
          <p:nvPr/>
        </p:nvSpPr>
        <p:spPr>
          <a:xfrm>
            <a:off x="2457956" y="2592440"/>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9" name="テキスト ボックス 8"/>
          <p:cNvSpPr txBox="1"/>
          <p:nvPr/>
        </p:nvSpPr>
        <p:spPr>
          <a:xfrm>
            <a:off x="381506" y="1058915"/>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
        <p:nvSpPr>
          <p:cNvPr id="10" name="テキスト ボックス 9"/>
          <p:cNvSpPr txBox="1"/>
          <p:nvPr/>
        </p:nvSpPr>
        <p:spPr>
          <a:xfrm>
            <a:off x="5801231" y="2512570"/>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grpSp>
        <p:nvGrpSpPr>
          <p:cNvPr id="6" name="グループ化 5"/>
          <p:cNvGrpSpPr/>
          <p:nvPr/>
        </p:nvGrpSpPr>
        <p:grpSpPr>
          <a:xfrm>
            <a:off x="7072876" y="2068022"/>
            <a:ext cx="1820604" cy="1505932"/>
            <a:chOff x="7239131" y="2096640"/>
            <a:chExt cx="1820604" cy="1505932"/>
          </a:xfrm>
        </p:grpSpPr>
        <p:pic>
          <p:nvPicPr>
            <p:cNvPr id="12" name="図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39131" y="2147883"/>
              <a:ext cx="238126" cy="257175"/>
            </a:xfrm>
            <a:prstGeom prst="rect">
              <a:avLst/>
            </a:prstGeom>
          </p:spPr>
        </p:pic>
        <p:pic>
          <p:nvPicPr>
            <p:cNvPr id="13" name="図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41754" y="2524616"/>
              <a:ext cx="238126" cy="257175"/>
            </a:xfrm>
            <a:prstGeom prst="rect">
              <a:avLst/>
            </a:prstGeom>
          </p:spPr>
        </p:pic>
        <p:pic>
          <p:nvPicPr>
            <p:cNvPr id="14" name="図 1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9131" y="2899862"/>
              <a:ext cx="238126" cy="257175"/>
            </a:xfrm>
            <a:prstGeom prst="rect">
              <a:avLst/>
            </a:prstGeom>
          </p:spPr>
        </p:pic>
        <p:pic>
          <p:nvPicPr>
            <p:cNvPr id="15" name="図 1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256041" y="3275108"/>
              <a:ext cx="238126" cy="257175"/>
            </a:xfrm>
            <a:prstGeom prst="rect">
              <a:avLst/>
            </a:prstGeom>
          </p:spPr>
        </p:pic>
        <p:sp>
          <p:nvSpPr>
            <p:cNvPr id="16" name="テキスト ボックス 15"/>
            <p:cNvSpPr txBox="1"/>
            <p:nvPr/>
          </p:nvSpPr>
          <p:spPr>
            <a:xfrm>
              <a:off x="7583049" y="2096640"/>
              <a:ext cx="1476686" cy="338554"/>
            </a:xfrm>
            <a:prstGeom prst="rect">
              <a:avLst/>
            </a:prstGeom>
            <a:noFill/>
          </p:spPr>
          <p:txBody>
            <a:bodyPr wrap="none" rtlCol="0">
              <a:spAutoFit/>
            </a:bodyPr>
            <a:lstStyle/>
            <a:p>
              <a:r>
                <a:rPr kumimoji="1" lang="ja-JP" altLang="en-US" sz="1600" b="1" dirty="0" smtClean="0"/>
                <a:t>ポイントの移動</a:t>
              </a:r>
              <a:endParaRPr kumimoji="1" lang="ja-JP" altLang="en-US" sz="1600" b="1" dirty="0"/>
            </a:p>
          </p:txBody>
        </p:sp>
        <p:sp>
          <p:nvSpPr>
            <p:cNvPr id="17" name="テキスト ボックス 16"/>
            <p:cNvSpPr txBox="1"/>
            <p:nvPr/>
          </p:nvSpPr>
          <p:spPr>
            <a:xfrm>
              <a:off x="7583049" y="2524616"/>
              <a:ext cx="1210588" cy="338554"/>
            </a:xfrm>
            <a:prstGeom prst="rect">
              <a:avLst/>
            </a:prstGeom>
            <a:noFill/>
          </p:spPr>
          <p:txBody>
            <a:bodyPr wrap="none" rtlCol="0">
              <a:spAutoFit/>
            </a:bodyPr>
            <a:lstStyle/>
            <a:p>
              <a:r>
                <a:rPr kumimoji="1" lang="ja-JP" altLang="en-US" sz="1600" b="1" dirty="0" smtClean="0"/>
                <a:t>頂点の表示</a:t>
              </a:r>
              <a:endParaRPr kumimoji="1" lang="ja-JP" altLang="en-US" sz="1600" b="1" dirty="0"/>
            </a:p>
          </p:txBody>
        </p:sp>
        <p:sp>
          <p:nvSpPr>
            <p:cNvPr id="18" name="テキスト ボックス 17"/>
            <p:cNvSpPr txBox="1"/>
            <p:nvPr/>
          </p:nvSpPr>
          <p:spPr>
            <a:xfrm>
              <a:off x="7583049" y="2881303"/>
              <a:ext cx="1476686" cy="338554"/>
            </a:xfrm>
            <a:prstGeom prst="rect">
              <a:avLst/>
            </a:prstGeom>
            <a:noFill/>
          </p:spPr>
          <p:txBody>
            <a:bodyPr wrap="none" rtlCol="0">
              <a:spAutoFit/>
            </a:bodyPr>
            <a:lstStyle/>
            <a:p>
              <a:r>
                <a:rPr kumimoji="1" lang="ja-JP" altLang="en-US" sz="1600" b="1" dirty="0" smtClean="0"/>
                <a:t>ポイントの追加</a:t>
              </a:r>
              <a:endParaRPr kumimoji="1" lang="ja-JP" altLang="en-US" sz="1600" b="1" dirty="0"/>
            </a:p>
          </p:txBody>
        </p:sp>
        <p:sp>
          <p:nvSpPr>
            <p:cNvPr id="19" name="テキスト ボックス 18"/>
            <p:cNvSpPr txBox="1"/>
            <p:nvPr/>
          </p:nvSpPr>
          <p:spPr>
            <a:xfrm>
              <a:off x="7583049" y="3264018"/>
              <a:ext cx="1476686" cy="338554"/>
            </a:xfrm>
            <a:prstGeom prst="rect">
              <a:avLst/>
            </a:prstGeom>
            <a:noFill/>
          </p:spPr>
          <p:txBody>
            <a:bodyPr wrap="none" rtlCol="0">
              <a:spAutoFit/>
            </a:bodyPr>
            <a:lstStyle/>
            <a:p>
              <a:r>
                <a:rPr kumimoji="1" lang="ja-JP" altLang="en-US" sz="1600" b="1" dirty="0" smtClean="0"/>
                <a:t>ポイントの削除</a:t>
              </a:r>
              <a:endParaRPr kumimoji="1" lang="ja-JP" altLang="en-US" sz="1600" b="1" dirty="0"/>
            </a:p>
          </p:txBody>
        </p:sp>
      </p:grpSp>
    </p:spTree>
    <p:extLst>
      <p:ext uri="{BB962C8B-B14F-4D97-AF65-F5344CB8AC3E}">
        <p14:creationId xmlns:p14="http://schemas.microsoft.com/office/powerpoint/2010/main" val="211317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4656" y="277196"/>
            <a:ext cx="6046839" cy="4644241"/>
          </a:xfrm>
          <a:prstGeom prst="rect">
            <a:avLst/>
          </a:prstGeom>
        </p:spPr>
      </p:pic>
      <p:pic>
        <p:nvPicPr>
          <p:cNvPr id="4" name="図 3"/>
          <p:cNvPicPr>
            <a:picLocks noChangeAspect="1"/>
          </p:cNvPicPr>
          <p:nvPr/>
        </p:nvPicPr>
        <p:blipFill>
          <a:blip r:embed="rId3"/>
          <a:stretch>
            <a:fillRect/>
          </a:stretch>
        </p:blipFill>
        <p:spPr>
          <a:xfrm>
            <a:off x="1001469" y="942267"/>
            <a:ext cx="3021891" cy="3302010"/>
          </a:xfrm>
          <a:prstGeom prst="rect">
            <a:avLst/>
          </a:prstGeom>
        </p:spPr>
      </p:pic>
      <p:pic>
        <p:nvPicPr>
          <p:cNvPr id="5" name="図 4"/>
          <p:cNvPicPr>
            <a:picLocks noChangeAspect="1"/>
          </p:cNvPicPr>
          <p:nvPr/>
        </p:nvPicPr>
        <p:blipFill>
          <a:blip r:embed="rId4"/>
          <a:stretch>
            <a:fillRect/>
          </a:stretch>
        </p:blipFill>
        <p:spPr>
          <a:xfrm>
            <a:off x="4363738" y="942267"/>
            <a:ext cx="3021891" cy="3302010"/>
          </a:xfrm>
          <a:prstGeom prst="rect">
            <a:avLst/>
          </a:prstGeom>
        </p:spPr>
      </p:pic>
      <p:sp>
        <p:nvSpPr>
          <p:cNvPr id="12" name="テキスト ボックス 11"/>
          <p:cNvSpPr txBox="1"/>
          <p:nvPr/>
        </p:nvSpPr>
        <p:spPr>
          <a:xfrm>
            <a:off x="2485702" y="5095317"/>
            <a:ext cx="6658298" cy="584775"/>
          </a:xfrm>
          <a:prstGeom prst="rect">
            <a:avLst/>
          </a:prstGeom>
          <a:noFill/>
        </p:spPr>
        <p:txBody>
          <a:bodyPr wrap="none" rtlCol="0">
            <a:spAutoFit/>
          </a:bodyPr>
          <a:lstStyle/>
          <a:p>
            <a:r>
              <a:rPr kumimoji="1" lang="ja-JP" altLang="en-US" sz="1600" b="1" dirty="0" smtClean="0"/>
              <a:t>時間単位、距離単位を選択し輸送レイヤを</a:t>
            </a:r>
            <a:r>
              <a:rPr kumimoji="1" lang="en-US" altLang="ja-JP" sz="1600" b="1" dirty="0" smtClean="0"/>
              <a:t>road</a:t>
            </a:r>
            <a:r>
              <a:rPr kumimoji="1" lang="ja-JP" altLang="en-US" sz="1600" b="1" dirty="0" smtClean="0"/>
              <a:t>（ラインデータ）に設定する。</a:t>
            </a:r>
            <a:endParaRPr kumimoji="1" lang="en-US" altLang="ja-JP" sz="1600" b="1" dirty="0" smtClean="0"/>
          </a:p>
          <a:p>
            <a:r>
              <a:rPr lang="ja-JP" altLang="en-US" sz="1600" b="1" dirty="0"/>
              <a:t>タブ</a:t>
            </a:r>
            <a:r>
              <a:rPr lang="ja-JP" altLang="en-US" sz="1600" b="1" dirty="0" smtClean="0"/>
              <a:t>をデフォルト設定に切り替えスピードを入力（</a:t>
            </a:r>
            <a:r>
              <a:rPr lang="en-US" altLang="ja-JP" sz="1600" b="1" dirty="0" smtClean="0"/>
              <a:t>60km/h</a:t>
            </a:r>
            <a:r>
              <a:rPr lang="ja-JP" altLang="en-US" sz="1600" b="1" dirty="0" smtClean="0"/>
              <a:t>）</a:t>
            </a:r>
            <a:r>
              <a:rPr lang="ja-JP" altLang="en-US" sz="1600" b="1" dirty="0"/>
              <a:t>。</a:t>
            </a:r>
            <a:endParaRPr kumimoji="1" lang="ja-JP" altLang="en-US" sz="1600" b="1" dirty="0"/>
          </a:p>
        </p:txBody>
      </p:sp>
      <p:sp>
        <p:nvSpPr>
          <p:cNvPr id="14" name="テキスト ボックス 13"/>
          <p:cNvSpPr txBox="1"/>
          <p:nvPr/>
        </p:nvSpPr>
        <p:spPr>
          <a:xfrm>
            <a:off x="3396374" y="139099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15" name="テキスト ボックス 14"/>
          <p:cNvSpPr txBox="1"/>
          <p:nvPr/>
        </p:nvSpPr>
        <p:spPr>
          <a:xfrm>
            <a:off x="1564230" y="1816217"/>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6" name="テキスト ボックス 15"/>
          <p:cNvSpPr txBox="1"/>
          <p:nvPr/>
        </p:nvSpPr>
        <p:spPr>
          <a:xfrm>
            <a:off x="3625259" y="2418547"/>
            <a:ext cx="365806" cy="308418"/>
          </a:xfrm>
          <a:prstGeom prst="rect">
            <a:avLst/>
          </a:prstGeom>
          <a:noFill/>
        </p:spPr>
        <p:txBody>
          <a:bodyPr wrap="none" rtlCol="0">
            <a:spAutoFit/>
          </a:bodyPr>
          <a:lstStyle/>
          <a:p>
            <a:r>
              <a:rPr kumimoji="1" lang="ja-JP" altLang="en-US" b="1" dirty="0" smtClean="0">
                <a:solidFill>
                  <a:srgbClr val="FF0000"/>
                </a:solidFill>
              </a:rPr>
              <a:t>③</a:t>
            </a:r>
            <a:endParaRPr kumimoji="1" lang="ja-JP" altLang="en-US" b="1" dirty="0">
              <a:solidFill>
                <a:srgbClr val="FF0000"/>
              </a:solidFill>
            </a:endParaRPr>
          </a:p>
        </p:txBody>
      </p:sp>
      <p:sp>
        <p:nvSpPr>
          <p:cNvPr id="17" name="テキスト ボックス 16"/>
          <p:cNvSpPr txBox="1"/>
          <p:nvPr/>
        </p:nvSpPr>
        <p:spPr>
          <a:xfrm>
            <a:off x="5874683" y="1950687"/>
            <a:ext cx="365806" cy="308418"/>
          </a:xfrm>
          <a:prstGeom prst="rect">
            <a:avLst/>
          </a:prstGeom>
          <a:noFill/>
        </p:spPr>
        <p:txBody>
          <a:bodyPr wrap="none" rtlCol="0">
            <a:spAutoFit/>
          </a:bodyPr>
          <a:lstStyle/>
          <a:p>
            <a:r>
              <a:rPr kumimoji="1" lang="ja-JP" altLang="en-US" b="1" dirty="0" smtClean="0">
                <a:solidFill>
                  <a:srgbClr val="FF0000"/>
                </a:solidFill>
              </a:rPr>
              <a:t>④</a:t>
            </a:r>
            <a:endParaRPr kumimoji="1" lang="ja-JP" altLang="en-US" b="1" dirty="0">
              <a:solidFill>
                <a:srgbClr val="FF0000"/>
              </a:solidFill>
            </a:endParaRPr>
          </a:p>
        </p:txBody>
      </p:sp>
      <p:sp>
        <p:nvSpPr>
          <p:cNvPr id="18" name="テキスト ボックス 17"/>
          <p:cNvSpPr txBox="1"/>
          <p:nvPr/>
        </p:nvSpPr>
        <p:spPr>
          <a:xfrm>
            <a:off x="6478970" y="3392212"/>
            <a:ext cx="365806" cy="308418"/>
          </a:xfrm>
          <a:prstGeom prst="rect">
            <a:avLst/>
          </a:prstGeom>
          <a:noFill/>
        </p:spPr>
        <p:txBody>
          <a:bodyPr wrap="none" rtlCol="0">
            <a:spAutoFit/>
          </a:bodyPr>
          <a:lstStyle/>
          <a:p>
            <a:r>
              <a:rPr kumimoji="1" lang="ja-JP" altLang="en-US" b="1" dirty="0" smtClean="0">
                <a:solidFill>
                  <a:srgbClr val="FF0000"/>
                </a:solidFill>
              </a:rPr>
              <a:t>⑤</a:t>
            </a:r>
            <a:endParaRPr kumimoji="1" lang="ja-JP" altLang="en-US" b="1" dirty="0">
              <a:solidFill>
                <a:srgbClr val="FF0000"/>
              </a:solidFill>
            </a:endParaRPr>
          </a:p>
        </p:txBody>
      </p:sp>
    </p:spTree>
    <p:extLst>
      <p:ext uri="{BB962C8B-B14F-4D97-AF65-F5344CB8AC3E}">
        <p14:creationId xmlns:p14="http://schemas.microsoft.com/office/powerpoint/2010/main" val="1994692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12825" y="85725"/>
            <a:ext cx="3165417" cy="4705350"/>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2740" y="0"/>
            <a:ext cx="3220118" cy="4867275"/>
          </a:xfrm>
          <a:prstGeom prst="rect">
            <a:avLst/>
          </a:prstGeom>
        </p:spPr>
      </p:pic>
      <p:grpSp>
        <p:nvGrpSpPr>
          <p:cNvPr id="6" name="グループ化 5"/>
          <p:cNvGrpSpPr/>
          <p:nvPr/>
        </p:nvGrpSpPr>
        <p:grpSpPr>
          <a:xfrm>
            <a:off x="2129664" y="5011304"/>
            <a:ext cx="4884671" cy="584775"/>
            <a:chOff x="2228850" y="5048250"/>
            <a:chExt cx="4884671" cy="584775"/>
          </a:xfrm>
        </p:grpSpPr>
        <p:sp>
          <p:nvSpPr>
            <p:cNvPr id="2" name="テキスト ボックス 1"/>
            <p:cNvSpPr txBox="1"/>
            <p:nvPr/>
          </p:nvSpPr>
          <p:spPr>
            <a:xfrm>
              <a:off x="2228850" y="5048250"/>
              <a:ext cx="4884671" cy="584775"/>
            </a:xfrm>
            <a:prstGeom prst="rect">
              <a:avLst/>
            </a:prstGeom>
            <a:noFill/>
          </p:spPr>
          <p:txBody>
            <a:bodyPr wrap="none" rtlCol="0">
              <a:spAutoFit/>
            </a:bodyPr>
            <a:lstStyle/>
            <a:p>
              <a:r>
                <a:rPr kumimoji="1" lang="ja-JP" altLang="en-US" sz="1600" b="1" dirty="0" smtClean="0"/>
                <a:t>ポイントの位置が決まったら、　　ボタンをクリックする。</a:t>
              </a:r>
              <a:endParaRPr kumimoji="1" lang="en-US" altLang="ja-JP" sz="1600" b="1" dirty="0" smtClean="0"/>
            </a:p>
            <a:p>
              <a:r>
                <a:rPr kumimoji="1" lang="ja-JP" altLang="en-US" sz="1600" b="1" dirty="0" smtClean="0"/>
                <a:t>最短経路の検索が始まる。</a:t>
              </a:r>
              <a:endParaRPr kumimoji="1" lang="ja-JP" altLang="en-US" sz="1600" b="1" dirty="0"/>
            </a:p>
          </p:txBody>
        </p:sp>
        <p:pic>
          <p:nvPicPr>
            <p:cNvPr id="5" name="図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2740" y="5048250"/>
              <a:ext cx="238125" cy="228601"/>
            </a:xfrm>
            <a:prstGeom prst="rect">
              <a:avLst/>
            </a:prstGeom>
          </p:spPr>
        </p:pic>
      </p:grpSp>
      <p:sp>
        <p:nvSpPr>
          <p:cNvPr id="7" name="正方形/長方形 6"/>
          <p:cNvSpPr/>
          <p:nvPr/>
        </p:nvSpPr>
        <p:spPr>
          <a:xfrm>
            <a:off x="1136073" y="341746"/>
            <a:ext cx="360218" cy="2863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1737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88333" y="83916"/>
            <a:ext cx="3478837" cy="584775"/>
          </a:xfrm>
          <a:prstGeom prst="rect">
            <a:avLst/>
          </a:prstGeom>
        </p:spPr>
        <p:txBody>
          <a:bodyPr wrap="none">
            <a:spAutoFit/>
          </a:bodyPr>
          <a:lstStyle/>
          <a:p>
            <a:r>
              <a:rPr lang="ja-JP" altLang="en-US" sz="3200" b="1" dirty="0" smtClean="0">
                <a:solidFill>
                  <a:srgbClr val="0070C0"/>
                </a:solidFill>
              </a:rPr>
              <a:t>コスト値を追加する</a:t>
            </a:r>
            <a:endParaRPr lang="ja-JP" altLang="en-US" sz="3200" b="1" dirty="0">
              <a:solidFill>
                <a:srgbClr val="0070C0"/>
              </a:solidFill>
            </a:endParaRPr>
          </a:p>
        </p:txBody>
      </p:sp>
      <p:pic>
        <p:nvPicPr>
          <p:cNvPr id="4" name="図 3"/>
          <p:cNvPicPr>
            <a:picLocks noChangeAspect="1"/>
          </p:cNvPicPr>
          <p:nvPr/>
        </p:nvPicPr>
        <p:blipFill>
          <a:blip r:embed="rId2"/>
          <a:stretch>
            <a:fillRect/>
          </a:stretch>
        </p:blipFill>
        <p:spPr>
          <a:xfrm>
            <a:off x="630047" y="751114"/>
            <a:ext cx="3147807" cy="4679173"/>
          </a:xfrm>
          <a:prstGeom prst="rect">
            <a:avLst/>
          </a:prstGeom>
        </p:spPr>
      </p:pic>
      <p:sp>
        <p:nvSpPr>
          <p:cNvPr id="2" name="テキスト ボックス 1"/>
          <p:cNvSpPr txBox="1"/>
          <p:nvPr/>
        </p:nvSpPr>
        <p:spPr>
          <a:xfrm>
            <a:off x="4705350" y="2438400"/>
            <a:ext cx="1370888" cy="338554"/>
          </a:xfrm>
          <a:prstGeom prst="rect">
            <a:avLst/>
          </a:prstGeom>
          <a:noFill/>
        </p:spPr>
        <p:txBody>
          <a:bodyPr wrap="none" rtlCol="0">
            <a:spAutoFit/>
          </a:bodyPr>
          <a:lstStyle/>
          <a:p>
            <a:r>
              <a:rPr kumimoji="1" lang="en-US" altLang="ja-JP" sz="1600" b="1" dirty="0" smtClean="0"/>
              <a:t>time</a:t>
            </a:r>
            <a:r>
              <a:rPr kumimoji="1" lang="ja-JP" altLang="en-US" sz="1600" b="1" dirty="0" smtClean="0"/>
              <a:t>列を選択</a:t>
            </a:r>
            <a:endParaRPr kumimoji="1" lang="ja-JP" altLang="en-US" sz="1600" b="1" dirty="0"/>
          </a:p>
        </p:txBody>
      </p:sp>
      <p:cxnSp>
        <p:nvCxnSpPr>
          <p:cNvPr id="6" name="直線コネクタ 5"/>
          <p:cNvCxnSpPr>
            <a:endCxn id="2" idx="1"/>
          </p:cNvCxnSpPr>
          <p:nvPr/>
        </p:nvCxnSpPr>
        <p:spPr>
          <a:xfrm flipV="1">
            <a:off x="3400425" y="2607677"/>
            <a:ext cx="1304925" cy="10689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857750" y="3684405"/>
            <a:ext cx="1327479" cy="338554"/>
          </a:xfrm>
          <a:prstGeom prst="rect">
            <a:avLst/>
          </a:prstGeom>
          <a:noFill/>
        </p:spPr>
        <p:txBody>
          <a:bodyPr wrap="none" rtlCol="0">
            <a:spAutoFit/>
          </a:bodyPr>
          <a:lstStyle/>
          <a:p>
            <a:r>
              <a:rPr lang="en-US" altLang="ja-JP" sz="1600" b="1" dirty="0" smtClean="0"/>
              <a:t>cost</a:t>
            </a:r>
            <a:r>
              <a:rPr kumimoji="1" lang="ja-JP" altLang="en-US" sz="1600" b="1" dirty="0" smtClean="0"/>
              <a:t>列を選択</a:t>
            </a:r>
            <a:endParaRPr kumimoji="1" lang="ja-JP" altLang="en-US" sz="1600" b="1" dirty="0"/>
          </a:p>
        </p:txBody>
      </p:sp>
      <p:cxnSp>
        <p:nvCxnSpPr>
          <p:cNvPr id="9" name="直線コネクタ 8"/>
          <p:cNvCxnSpPr>
            <a:endCxn id="8" idx="1"/>
          </p:cNvCxnSpPr>
          <p:nvPr/>
        </p:nvCxnSpPr>
        <p:spPr>
          <a:xfrm flipV="1">
            <a:off x="3400424" y="3853682"/>
            <a:ext cx="1457326" cy="3727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479059" y="1340842"/>
            <a:ext cx="4366901" cy="338554"/>
          </a:xfrm>
          <a:prstGeom prst="rect">
            <a:avLst/>
          </a:prstGeom>
          <a:noFill/>
        </p:spPr>
        <p:txBody>
          <a:bodyPr wrap="none" rtlCol="0">
            <a:spAutoFit/>
          </a:bodyPr>
          <a:lstStyle/>
          <a:p>
            <a:r>
              <a:rPr kumimoji="1" lang="ja-JP" altLang="en-US" sz="1600" b="1" dirty="0" smtClean="0"/>
              <a:t>パラメーターにタブを切り替えてコストを追加する</a:t>
            </a:r>
            <a:endParaRPr kumimoji="1" lang="ja-JP" altLang="en-US" sz="1600" b="1" dirty="0"/>
          </a:p>
        </p:txBody>
      </p:sp>
    </p:spTree>
    <p:extLst>
      <p:ext uri="{BB962C8B-B14F-4D97-AF65-F5344CB8AC3E}">
        <p14:creationId xmlns:p14="http://schemas.microsoft.com/office/powerpoint/2010/main" val="3567746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8315" y="38099"/>
            <a:ext cx="3682160" cy="5529613"/>
          </a:xfrm>
          <a:prstGeom prst="rect">
            <a:avLst/>
          </a:prstGeom>
        </p:spPr>
      </p:pic>
      <p:sp>
        <p:nvSpPr>
          <p:cNvPr id="5" name="テキスト ボックス 4"/>
          <p:cNvSpPr txBox="1"/>
          <p:nvPr/>
        </p:nvSpPr>
        <p:spPr>
          <a:xfrm>
            <a:off x="4040188" y="813243"/>
            <a:ext cx="4608512" cy="3117520"/>
          </a:xfrm>
          <a:prstGeom prst="rect">
            <a:avLst/>
          </a:prstGeom>
          <a:noFill/>
        </p:spPr>
        <p:txBody>
          <a:bodyPr wrap="square" rtlCol="0">
            <a:spAutoFit/>
          </a:bodyPr>
          <a:lstStyle/>
          <a:p>
            <a:r>
              <a:rPr lang="ja-JP" altLang="en-US" b="1" dirty="0">
                <a:solidFill>
                  <a:srgbClr val="FF0000"/>
                </a:solidFill>
              </a:rPr>
              <a:t>最短経路</a:t>
            </a:r>
            <a:r>
              <a:rPr lang="ja-JP" altLang="en-US" b="1" dirty="0" smtClean="0">
                <a:solidFill>
                  <a:srgbClr val="FF0000"/>
                </a:solidFill>
              </a:rPr>
              <a:t>検索</a:t>
            </a:r>
            <a:r>
              <a:rPr lang="ja-JP" altLang="en-US" b="1" dirty="0" smtClean="0"/>
              <a:t>・・・ネットワークの最短経路を検索する</a:t>
            </a:r>
            <a:endParaRPr lang="en-US" altLang="ja-JP" b="1" dirty="0" smtClean="0"/>
          </a:p>
          <a:p>
            <a:endParaRPr kumimoji="1" lang="en-US" altLang="ja-JP" b="1" dirty="0" smtClean="0"/>
          </a:p>
          <a:p>
            <a:r>
              <a:rPr kumimoji="1" lang="ja-JP" altLang="en-US" b="1" dirty="0" smtClean="0">
                <a:solidFill>
                  <a:srgbClr val="FF0000"/>
                </a:solidFill>
              </a:rPr>
              <a:t>巡回セールスマン問題</a:t>
            </a:r>
            <a:r>
              <a:rPr kumimoji="1" lang="ja-JP" altLang="en-US" b="1" dirty="0" smtClean="0"/>
              <a:t>・・・条件づけをした経路検索</a:t>
            </a:r>
            <a:endParaRPr kumimoji="1" lang="en-US" altLang="ja-JP" b="1" dirty="0" smtClean="0"/>
          </a:p>
          <a:p>
            <a:endParaRPr kumimoji="1" lang="en-US" altLang="ja-JP" b="1" dirty="0" smtClean="0"/>
          </a:p>
          <a:p>
            <a:r>
              <a:rPr lang="ja-JP" altLang="en-US" b="1" dirty="0" smtClean="0">
                <a:solidFill>
                  <a:srgbClr val="FF0000"/>
                </a:solidFill>
              </a:rPr>
              <a:t>最大流量</a:t>
            </a:r>
            <a:r>
              <a:rPr lang="ja-JP" altLang="en-US" b="1" dirty="0" smtClean="0"/>
              <a:t>・・・ネットワーク上にある</a:t>
            </a:r>
            <a:r>
              <a:rPr lang="en-US" altLang="ja-JP" b="1" dirty="0" smtClean="0"/>
              <a:t>2</a:t>
            </a:r>
            <a:r>
              <a:rPr lang="ja-JP" altLang="en-US" b="1" dirty="0" smtClean="0"/>
              <a:t>セットのノード間の最大フローを計算する</a:t>
            </a:r>
            <a:endParaRPr lang="en-US" altLang="ja-JP" b="1" dirty="0" smtClean="0"/>
          </a:p>
          <a:p>
            <a:endParaRPr lang="en-US" altLang="ja-JP" b="1" dirty="0" smtClean="0"/>
          </a:p>
          <a:p>
            <a:r>
              <a:rPr kumimoji="1" lang="ja-JP" altLang="en-US" b="1" dirty="0" smtClean="0">
                <a:solidFill>
                  <a:srgbClr val="FF0000"/>
                </a:solidFill>
              </a:rPr>
              <a:t>サブネット設定</a:t>
            </a:r>
            <a:r>
              <a:rPr lang="ja-JP" altLang="en-US" b="1" dirty="0" smtClean="0"/>
              <a:t>・・・最も近接する中心点からサブネットを配分する（時間や距離によるネットの分割が可能）</a:t>
            </a:r>
            <a:endParaRPr kumimoji="1" lang="en-US" altLang="ja-JP" b="1" dirty="0" smtClean="0"/>
          </a:p>
          <a:p>
            <a:endParaRPr kumimoji="1" lang="en-US" altLang="ja-JP" b="1" dirty="0" smtClean="0"/>
          </a:p>
          <a:p>
            <a:r>
              <a:rPr kumimoji="1" lang="ja-JP" altLang="en-US" b="1" dirty="0" smtClean="0">
                <a:solidFill>
                  <a:srgbClr val="FF0000"/>
                </a:solidFill>
              </a:rPr>
              <a:t>フィーチャー間の最短経路</a:t>
            </a:r>
            <a:r>
              <a:rPr lang="ja-JP" altLang="en-US" b="1" dirty="0" smtClean="0"/>
              <a:t>・・</a:t>
            </a:r>
            <a:r>
              <a:rPr lang="ja-JP" altLang="en-US" b="1" dirty="0"/>
              <a:t>・</a:t>
            </a:r>
            <a:r>
              <a:rPr kumimoji="1" lang="ja-JP" altLang="en-US" b="1" dirty="0" smtClean="0"/>
              <a:t>所与のフィーチャーセット間のネットワークを経由する最短経路を計算</a:t>
            </a:r>
            <a:endParaRPr kumimoji="1" lang="en-US" altLang="ja-JP" b="1" dirty="0" smtClean="0"/>
          </a:p>
          <a:p>
            <a:endParaRPr kumimoji="1" lang="en-US" altLang="ja-JP" b="1" dirty="0" smtClean="0"/>
          </a:p>
          <a:p>
            <a:r>
              <a:rPr kumimoji="1" lang="ja-JP" altLang="en-US" b="1" dirty="0" smtClean="0">
                <a:solidFill>
                  <a:srgbClr val="FF0000"/>
                </a:solidFill>
              </a:rPr>
              <a:t>ネットの分割</a:t>
            </a:r>
            <a:r>
              <a:rPr lang="ja-JP" altLang="en-US" b="1" dirty="0" smtClean="0"/>
              <a:t>・・</a:t>
            </a:r>
            <a:r>
              <a:rPr lang="ja-JP" altLang="en-US" b="1" dirty="0"/>
              <a:t>・</a:t>
            </a:r>
            <a:r>
              <a:rPr kumimoji="1" lang="ja-JP" altLang="en-US" b="1" dirty="0" smtClean="0"/>
              <a:t>コスト値によってネットを分割</a:t>
            </a:r>
            <a:endParaRPr kumimoji="1" lang="ja-JP" altLang="en-US" b="1" dirty="0"/>
          </a:p>
        </p:txBody>
      </p:sp>
    </p:spTree>
    <p:extLst>
      <p:ext uri="{BB962C8B-B14F-4D97-AF65-F5344CB8AC3E}">
        <p14:creationId xmlns:p14="http://schemas.microsoft.com/office/powerpoint/2010/main" val="3406297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28862" y="102966"/>
            <a:ext cx="2646878" cy="584775"/>
          </a:xfrm>
          <a:prstGeom prst="rect">
            <a:avLst/>
          </a:prstGeom>
        </p:spPr>
        <p:txBody>
          <a:bodyPr wrap="none">
            <a:spAutoFit/>
          </a:bodyPr>
          <a:lstStyle/>
          <a:p>
            <a:r>
              <a:rPr lang="ja-JP" altLang="en-US" sz="3200" dirty="0">
                <a:solidFill>
                  <a:srgbClr val="0070C0"/>
                </a:solidFill>
              </a:rPr>
              <a:t>最短経路検索</a:t>
            </a: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12572" y="835523"/>
            <a:ext cx="5518855" cy="4298165"/>
          </a:xfrm>
          <a:prstGeom prst="rect">
            <a:avLst/>
          </a:prstGeom>
        </p:spPr>
      </p:pic>
      <p:sp>
        <p:nvSpPr>
          <p:cNvPr id="2" name="テキスト ボックス 1"/>
          <p:cNvSpPr txBox="1"/>
          <p:nvPr/>
        </p:nvSpPr>
        <p:spPr>
          <a:xfrm>
            <a:off x="2985816" y="5277220"/>
            <a:ext cx="3389069" cy="338554"/>
          </a:xfrm>
          <a:prstGeom prst="rect">
            <a:avLst/>
          </a:prstGeom>
          <a:noFill/>
        </p:spPr>
        <p:txBody>
          <a:bodyPr wrap="none" rtlCol="0">
            <a:spAutoFit/>
          </a:bodyPr>
          <a:lstStyle/>
          <a:p>
            <a:r>
              <a:rPr kumimoji="1" lang="ja-JP" altLang="en-US" sz="1600" dirty="0" smtClean="0"/>
              <a:t>コスト値なしで最短経路の検索をする</a:t>
            </a:r>
            <a:endParaRPr kumimoji="1" lang="ja-JP" altLang="en-US" sz="1600" dirty="0"/>
          </a:p>
        </p:txBody>
      </p:sp>
    </p:spTree>
    <p:extLst>
      <p:ext uri="{BB962C8B-B14F-4D97-AF65-F5344CB8AC3E}">
        <p14:creationId xmlns:p14="http://schemas.microsoft.com/office/powerpoint/2010/main" val="1514498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66376" y="170383"/>
            <a:ext cx="6411247" cy="4928873"/>
          </a:xfrm>
          <a:prstGeom prst="rect">
            <a:avLst/>
          </a:prstGeom>
        </p:spPr>
      </p:pic>
      <p:sp>
        <p:nvSpPr>
          <p:cNvPr id="4" name="テキスト ボックス 3"/>
          <p:cNvSpPr txBox="1"/>
          <p:nvPr/>
        </p:nvSpPr>
        <p:spPr>
          <a:xfrm>
            <a:off x="1976577" y="5099256"/>
            <a:ext cx="5190845" cy="584775"/>
          </a:xfrm>
          <a:prstGeom prst="rect">
            <a:avLst/>
          </a:prstGeom>
          <a:noFill/>
        </p:spPr>
        <p:txBody>
          <a:bodyPr wrap="none" rtlCol="0">
            <a:spAutoFit/>
          </a:bodyPr>
          <a:lstStyle/>
          <a:p>
            <a:r>
              <a:rPr kumimoji="1" lang="ja-JP" altLang="en-US" sz="1600" b="1" dirty="0" smtClean="0"/>
              <a:t>同じ地点で、コスト値を設定して、最短経路の検索をする。</a:t>
            </a:r>
            <a:endParaRPr kumimoji="1" lang="en-US" altLang="ja-JP" sz="1600" b="1" dirty="0" smtClean="0"/>
          </a:p>
          <a:p>
            <a:r>
              <a:rPr lang="ja-JP" altLang="en-US" sz="1600" b="1" dirty="0" smtClean="0"/>
              <a:t>コスト値ありとなしでは、検索結果が変化する。</a:t>
            </a:r>
            <a:endParaRPr kumimoji="1" lang="ja-JP" altLang="en-US" sz="1600" b="1" dirty="0"/>
          </a:p>
        </p:txBody>
      </p:sp>
    </p:spTree>
    <p:extLst>
      <p:ext uri="{BB962C8B-B14F-4D97-AF65-F5344CB8AC3E}">
        <p14:creationId xmlns:p14="http://schemas.microsoft.com/office/powerpoint/2010/main" val="799104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15815" y="71831"/>
            <a:ext cx="4116833" cy="584775"/>
          </a:xfrm>
          <a:prstGeom prst="rect">
            <a:avLst/>
          </a:prstGeom>
        </p:spPr>
        <p:txBody>
          <a:bodyPr wrap="none">
            <a:spAutoFit/>
          </a:bodyPr>
          <a:lstStyle/>
          <a:p>
            <a:r>
              <a:rPr lang="ja-JP" altLang="en-US" sz="3200" b="1" dirty="0" smtClean="0">
                <a:solidFill>
                  <a:srgbClr val="0070C0"/>
                </a:solidFill>
              </a:rPr>
              <a:t>巡回セールスマン問題</a:t>
            </a:r>
            <a:endParaRPr lang="ja-JP" altLang="en-US" sz="3200" b="1" dirty="0">
              <a:solidFill>
                <a:srgbClr val="0070C0"/>
              </a:solidFill>
            </a:endParaRPr>
          </a:p>
        </p:txBody>
      </p:sp>
      <p:pic>
        <p:nvPicPr>
          <p:cNvPr id="2" name="図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55532" y="778121"/>
            <a:ext cx="5432931" cy="4229720"/>
          </a:xfrm>
          <a:prstGeom prst="rect">
            <a:avLst/>
          </a:prstGeom>
        </p:spPr>
      </p:pic>
      <p:sp>
        <p:nvSpPr>
          <p:cNvPr id="4" name="テキスト ボックス 3"/>
          <p:cNvSpPr txBox="1"/>
          <p:nvPr/>
        </p:nvSpPr>
        <p:spPr>
          <a:xfrm>
            <a:off x="2124854" y="5129357"/>
            <a:ext cx="5032147" cy="338554"/>
          </a:xfrm>
          <a:prstGeom prst="rect">
            <a:avLst/>
          </a:prstGeom>
          <a:noFill/>
        </p:spPr>
        <p:txBody>
          <a:bodyPr wrap="none" rtlCol="0">
            <a:spAutoFit/>
          </a:bodyPr>
          <a:lstStyle/>
          <a:p>
            <a:r>
              <a:rPr lang="ja-JP" altLang="en-US" sz="1600" b="1" dirty="0"/>
              <a:t>ポイント</a:t>
            </a:r>
            <a:r>
              <a:rPr lang="ja-JP" altLang="en-US" sz="1600" b="1" dirty="0" smtClean="0"/>
              <a:t>を追加して、巡回に適した最短経路を検索する。</a:t>
            </a:r>
            <a:endParaRPr kumimoji="1" lang="ja-JP" altLang="en-US" sz="1600" b="1" dirty="0"/>
          </a:p>
        </p:txBody>
      </p:sp>
    </p:spTree>
    <p:extLst>
      <p:ext uri="{BB962C8B-B14F-4D97-AF65-F5344CB8AC3E}">
        <p14:creationId xmlns:p14="http://schemas.microsoft.com/office/powerpoint/2010/main" val="3675061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95450" y="841238"/>
            <a:ext cx="5753100" cy="4398161"/>
          </a:xfrm>
          <a:prstGeom prst="rect">
            <a:avLst/>
          </a:prstGeom>
        </p:spPr>
      </p:pic>
      <p:sp>
        <p:nvSpPr>
          <p:cNvPr id="4" name="正方形/長方形 3"/>
          <p:cNvSpPr/>
          <p:nvPr/>
        </p:nvSpPr>
        <p:spPr>
          <a:xfrm>
            <a:off x="208675" y="119417"/>
            <a:ext cx="2738250" cy="584775"/>
          </a:xfrm>
          <a:prstGeom prst="rect">
            <a:avLst/>
          </a:prstGeom>
        </p:spPr>
        <p:txBody>
          <a:bodyPr wrap="none">
            <a:spAutoFit/>
          </a:bodyPr>
          <a:lstStyle/>
          <a:p>
            <a:r>
              <a:rPr lang="ja-JP" altLang="en-US" sz="3200" b="1" dirty="0">
                <a:solidFill>
                  <a:srgbClr val="0070C0"/>
                </a:solidFill>
              </a:rPr>
              <a:t>サブネット設定</a:t>
            </a:r>
          </a:p>
        </p:txBody>
      </p:sp>
      <p:sp>
        <p:nvSpPr>
          <p:cNvPr id="2" name="テキスト ボックス 1"/>
          <p:cNvSpPr txBox="1"/>
          <p:nvPr/>
        </p:nvSpPr>
        <p:spPr>
          <a:xfrm>
            <a:off x="2484729" y="5376446"/>
            <a:ext cx="4312399" cy="338554"/>
          </a:xfrm>
          <a:prstGeom prst="rect">
            <a:avLst/>
          </a:prstGeom>
          <a:noFill/>
        </p:spPr>
        <p:txBody>
          <a:bodyPr wrap="none" rtlCol="0">
            <a:spAutoFit/>
          </a:bodyPr>
          <a:lstStyle/>
          <a:p>
            <a:r>
              <a:rPr kumimoji="1" lang="ja-JP" altLang="en-US" sz="1600" b="1" dirty="0" smtClean="0"/>
              <a:t>ポイントを中心としたネットワーク圏を検索する</a:t>
            </a:r>
            <a:r>
              <a:rPr lang="ja-JP" altLang="en-US" sz="1600" b="1" dirty="0"/>
              <a:t>。</a:t>
            </a:r>
            <a:endParaRPr kumimoji="1" lang="ja-JP" altLang="en-US" sz="1600" b="1" dirty="0"/>
          </a:p>
        </p:txBody>
      </p:sp>
    </p:spTree>
    <p:extLst>
      <p:ext uri="{BB962C8B-B14F-4D97-AF65-F5344CB8AC3E}">
        <p14:creationId xmlns:p14="http://schemas.microsoft.com/office/powerpoint/2010/main" val="2181487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60266" y="747489"/>
            <a:ext cx="5897204" cy="4393632"/>
          </a:xfrm>
          <a:prstGeom prst="rect">
            <a:avLst/>
          </a:prstGeom>
        </p:spPr>
      </p:pic>
      <p:sp>
        <p:nvSpPr>
          <p:cNvPr id="4" name="正方形/長方形 3"/>
          <p:cNvSpPr/>
          <p:nvPr/>
        </p:nvSpPr>
        <p:spPr>
          <a:xfrm>
            <a:off x="245400" y="74610"/>
            <a:ext cx="2374368" cy="584775"/>
          </a:xfrm>
          <a:prstGeom prst="rect">
            <a:avLst/>
          </a:prstGeom>
        </p:spPr>
        <p:txBody>
          <a:bodyPr wrap="none">
            <a:spAutoFit/>
          </a:bodyPr>
          <a:lstStyle/>
          <a:p>
            <a:r>
              <a:rPr lang="ja-JP" altLang="en-US" sz="3200" b="1" dirty="0">
                <a:solidFill>
                  <a:srgbClr val="0070C0"/>
                </a:solidFill>
              </a:rPr>
              <a:t>ネットの分割</a:t>
            </a:r>
          </a:p>
        </p:txBody>
      </p:sp>
      <p:sp>
        <p:nvSpPr>
          <p:cNvPr id="2" name="テキスト ボックス 1"/>
          <p:cNvSpPr txBox="1"/>
          <p:nvPr/>
        </p:nvSpPr>
        <p:spPr>
          <a:xfrm>
            <a:off x="2444654" y="5141121"/>
            <a:ext cx="4916731" cy="584775"/>
          </a:xfrm>
          <a:prstGeom prst="rect">
            <a:avLst/>
          </a:prstGeom>
          <a:noFill/>
        </p:spPr>
        <p:txBody>
          <a:bodyPr wrap="none" rtlCol="0">
            <a:spAutoFit/>
          </a:bodyPr>
          <a:lstStyle/>
          <a:p>
            <a:r>
              <a:rPr lang="ja-JP" altLang="en-US" sz="1600" b="1" dirty="0"/>
              <a:t>ポイント</a:t>
            </a:r>
            <a:r>
              <a:rPr lang="ja-JP" altLang="en-US" sz="1600" b="1" dirty="0" smtClean="0"/>
              <a:t>を中心に指定した距離ごとにネットを分割する。</a:t>
            </a:r>
            <a:endParaRPr lang="en-US" altLang="ja-JP" sz="1600" b="1" dirty="0" smtClean="0"/>
          </a:p>
          <a:p>
            <a:r>
              <a:rPr kumimoji="1" lang="en-US" altLang="ja-JP" sz="1600" b="1" dirty="0" err="1" smtClean="0"/>
              <a:t>Iso</a:t>
            </a:r>
            <a:r>
              <a:rPr kumimoji="1" lang="en-US" altLang="ja-JP" sz="1600" b="1" dirty="0" smtClean="0"/>
              <a:t> lines: </a:t>
            </a:r>
            <a:r>
              <a:rPr kumimoji="1" lang="ja-JP" altLang="en-US" sz="1600" b="1" dirty="0" smtClean="0"/>
              <a:t>で距離を設定する。</a:t>
            </a:r>
            <a:endParaRPr kumimoji="1" lang="ja-JP" altLang="en-US" sz="1600" b="1" dirty="0"/>
          </a:p>
        </p:txBody>
      </p:sp>
    </p:spTree>
    <p:extLst>
      <p:ext uri="{BB962C8B-B14F-4D97-AF65-F5344CB8AC3E}">
        <p14:creationId xmlns:p14="http://schemas.microsoft.com/office/powerpoint/2010/main" val="2581336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18148" y="286528"/>
            <a:ext cx="6046839" cy="4644241"/>
          </a:xfrm>
          <a:prstGeom prst="rect">
            <a:avLst/>
          </a:prstGeom>
        </p:spPr>
      </p:pic>
      <p:sp>
        <p:nvSpPr>
          <p:cNvPr id="4" name="テキスト ボックス 3"/>
          <p:cNvSpPr txBox="1"/>
          <p:nvPr/>
        </p:nvSpPr>
        <p:spPr>
          <a:xfrm>
            <a:off x="553187" y="5037622"/>
            <a:ext cx="8590813" cy="584775"/>
          </a:xfrm>
          <a:prstGeom prst="rect">
            <a:avLst/>
          </a:prstGeom>
          <a:noFill/>
        </p:spPr>
        <p:txBody>
          <a:bodyPr wrap="none" rtlCol="0">
            <a:spAutoFit/>
          </a:bodyPr>
          <a:lstStyle/>
          <a:p>
            <a:r>
              <a:rPr kumimoji="1" lang="ja-JP" altLang="en-US" sz="1600" b="1" dirty="0" smtClean="0"/>
              <a:t>アイコンの表示されていな部分で右クリックすると、プラグインの切り替えウインドウが表示される。</a:t>
            </a:r>
            <a:endParaRPr kumimoji="1" lang="en-US" altLang="ja-JP" sz="1600" b="1" dirty="0" smtClean="0"/>
          </a:p>
          <a:p>
            <a:r>
              <a:rPr lang="ja-JP" altLang="en-US" sz="1600" b="1" dirty="0" smtClean="0"/>
              <a:t>最短経路にチェックをいれる。</a:t>
            </a:r>
            <a:endParaRPr kumimoji="1" lang="ja-JP" altLang="en-US" sz="1600" b="1" dirty="0"/>
          </a:p>
        </p:txBody>
      </p:sp>
    </p:spTree>
    <p:extLst>
      <p:ext uri="{BB962C8B-B14F-4D97-AF65-F5344CB8AC3E}">
        <p14:creationId xmlns:p14="http://schemas.microsoft.com/office/powerpoint/2010/main" val="329860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4284" y="68294"/>
            <a:ext cx="6433425" cy="4945695"/>
          </a:xfrm>
          <a:prstGeom prst="rect">
            <a:avLst/>
          </a:prstGeom>
        </p:spPr>
      </p:pic>
      <p:sp>
        <p:nvSpPr>
          <p:cNvPr id="4" name="テキスト ボックス 3"/>
          <p:cNvSpPr txBox="1"/>
          <p:nvPr/>
        </p:nvSpPr>
        <p:spPr>
          <a:xfrm>
            <a:off x="1223968" y="5130225"/>
            <a:ext cx="6696064" cy="584775"/>
          </a:xfrm>
          <a:prstGeom prst="rect">
            <a:avLst/>
          </a:prstGeom>
          <a:noFill/>
        </p:spPr>
        <p:txBody>
          <a:bodyPr wrap="none" rtlCol="0">
            <a:spAutoFit/>
          </a:bodyPr>
          <a:lstStyle/>
          <a:p>
            <a:r>
              <a:rPr kumimoji="1" lang="ja-JP" altLang="en-US" sz="1600" dirty="0" smtClean="0"/>
              <a:t>表示されている道路を基準にして、経路を検索したい二点の場所をクリック。</a:t>
            </a:r>
            <a:endParaRPr kumimoji="1" lang="en-US" altLang="ja-JP" sz="1600" dirty="0" smtClean="0"/>
          </a:p>
          <a:p>
            <a:r>
              <a:rPr lang="ja-JP" altLang="en-US" sz="1600" dirty="0" smtClean="0"/>
              <a:t>最短経路を表示するウインドウに検索結果が表示される。</a:t>
            </a:r>
            <a:endParaRPr kumimoji="1" lang="ja-JP" altLang="en-US" sz="1600" dirty="0"/>
          </a:p>
        </p:txBody>
      </p:sp>
    </p:spTree>
    <p:extLst>
      <p:ext uri="{BB962C8B-B14F-4D97-AF65-F5344CB8AC3E}">
        <p14:creationId xmlns:p14="http://schemas.microsoft.com/office/powerpoint/2010/main" val="143271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QGIS</a:t>
            </a:r>
            <a:r>
              <a:rPr kumimoji="1" lang="ja-JP" altLang="en-US" sz="3200" b="1" u="none" dirty="0" smtClean="0">
                <a:solidFill>
                  <a:srgbClr val="0070C0"/>
                </a:solidFill>
              </a:rPr>
              <a:t>と</a:t>
            </a:r>
            <a:r>
              <a:rPr kumimoji="1" lang="en-US" altLang="ja-JP" sz="3200" b="1" u="none" dirty="0" smtClean="0">
                <a:solidFill>
                  <a:srgbClr val="0070C0"/>
                </a:solidFill>
              </a:rPr>
              <a:t>GRASS</a:t>
            </a:r>
            <a:r>
              <a:rPr kumimoji="1" lang="ja-JP" altLang="en-US" sz="3200" b="1" u="none" dirty="0" smtClean="0">
                <a:solidFill>
                  <a:srgbClr val="0070C0"/>
                </a:solidFill>
              </a:rPr>
              <a:t>を</a:t>
            </a:r>
            <a:r>
              <a:rPr kumimoji="1" lang="ja-JP" altLang="en-US" sz="3200" b="1" u="none" dirty="0" smtClean="0">
                <a:solidFill>
                  <a:srgbClr val="0070C0"/>
                </a:solidFill>
              </a:rPr>
              <a:t>用いたネットの分割</a:t>
            </a:r>
            <a:endParaRPr kumimoji="1" lang="ja-JP" altLang="en-US" sz="3200" b="1" u="none" dirty="0">
              <a:solidFill>
                <a:srgbClr val="0070C0"/>
              </a:solidFill>
            </a:endParaRPr>
          </a:p>
        </p:txBody>
      </p:sp>
      <p:sp>
        <p:nvSpPr>
          <p:cNvPr id="4" name="テキスト ボックス 3"/>
          <p:cNvSpPr txBox="1"/>
          <p:nvPr/>
        </p:nvSpPr>
        <p:spPr>
          <a:xfrm>
            <a:off x="471358" y="5106557"/>
            <a:ext cx="8201284" cy="584775"/>
          </a:xfrm>
          <a:prstGeom prst="rect">
            <a:avLst/>
          </a:prstGeom>
          <a:noFill/>
        </p:spPr>
        <p:txBody>
          <a:bodyPr wrap="none" rtlCol="0">
            <a:spAutoFit/>
          </a:bodyPr>
          <a:lstStyle/>
          <a:p>
            <a:r>
              <a:rPr kumimoji="1" lang="en-US" altLang="ja-JP" sz="1600" dirty="0" smtClean="0"/>
              <a:t>GRASS</a:t>
            </a:r>
            <a:r>
              <a:rPr lang="ja-JP" altLang="en-US" sz="1600" dirty="0" smtClean="0"/>
              <a:t>で</a:t>
            </a:r>
            <a:r>
              <a:rPr lang="en-US" altLang="ja-JP" sz="1600" dirty="0" smtClean="0"/>
              <a:t>shape</a:t>
            </a:r>
            <a:r>
              <a:rPr lang="ja-JP" altLang="en-US" sz="1600" dirty="0" smtClean="0"/>
              <a:t>ファイルを読み込むための準備を行うため、新規マップセットをクリック。</a:t>
            </a:r>
            <a:endParaRPr lang="en-US" altLang="ja-JP" sz="1600" dirty="0" smtClean="0"/>
          </a:p>
          <a:p>
            <a:r>
              <a:rPr kumimoji="1" lang="ja-JP" altLang="en-US" sz="1600" dirty="0" smtClean="0"/>
              <a:t>データベースを保存するディレクトリを選択</a:t>
            </a:r>
            <a:r>
              <a:rPr lang="ja-JP" altLang="en-US" sz="1600" dirty="0" smtClean="0"/>
              <a:t>する（あらかじめ空のフォルダを作っておくと良い）。</a:t>
            </a:r>
            <a:endParaRPr kumimoji="1" lang="ja-JP" altLang="en-US" sz="1600" dirty="0"/>
          </a:p>
        </p:txBody>
      </p:sp>
      <p:grpSp>
        <p:nvGrpSpPr>
          <p:cNvPr id="7" name="グループ化 6"/>
          <p:cNvGrpSpPr/>
          <p:nvPr/>
        </p:nvGrpSpPr>
        <p:grpSpPr>
          <a:xfrm>
            <a:off x="1651400" y="785554"/>
            <a:ext cx="5522657" cy="4222161"/>
            <a:chOff x="1706818" y="746419"/>
            <a:chExt cx="5522657" cy="4222161"/>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6818" y="746419"/>
              <a:ext cx="5522657" cy="4222161"/>
            </a:xfrm>
            <a:prstGeom prst="rect">
              <a:avLst/>
            </a:prstGeom>
          </p:spPr>
        </p:pic>
        <p:sp>
          <p:nvSpPr>
            <p:cNvPr id="5" name="テキスト ボックス 4"/>
            <p:cNvSpPr txBox="1"/>
            <p:nvPr/>
          </p:nvSpPr>
          <p:spPr>
            <a:xfrm>
              <a:off x="5758574" y="1295745"/>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5576473" y="2191044"/>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grpSp>
    </p:spTree>
    <p:extLst>
      <p:ext uri="{BB962C8B-B14F-4D97-AF65-F5344CB8AC3E}">
        <p14:creationId xmlns:p14="http://schemas.microsoft.com/office/powerpoint/2010/main" val="3089875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74763" y="105134"/>
            <a:ext cx="4192462" cy="4955458"/>
          </a:xfrm>
          <a:prstGeom prst="rect">
            <a:avLst/>
          </a:prstGeom>
        </p:spPr>
      </p:pic>
      <p:pic>
        <p:nvPicPr>
          <p:cNvPr id="4" name="図 3"/>
          <p:cNvPicPr>
            <a:picLocks noChangeAspect="1"/>
          </p:cNvPicPr>
          <p:nvPr/>
        </p:nvPicPr>
        <p:blipFill>
          <a:blip r:embed="rId3"/>
          <a:stretch>
            <a:fillRect/>
          </a:stretch>
        </p:blipFill>
        <p:spPr>
          <a:xfrm>
            <a:off x="4846763" y="105134"/>
            <a:ext cx="4192462" cy="4955458"/>
          </a:xfrm>
          <a:prstGeom prst="rect">
            <a:avLst/>
          </a:prstGeom>
        </p:spPr>
      </p:pic>
      <p:sp>
        <p:nvSpPr>
          <p:cNvPr id="2" name="テキスト ボックス 1"/>
          <p:cNvSpPr txBox="1"/>
          <p:nvPr/>
        </p:nvSpPr>
        <p:spPr>
          <a:xfrm>
            <a:off x="1974974" y="5285509"/>
            <a:ext cx="5194051" cy="338554"/>
          </a:xfrm>
          <a:prstGeom prst="rect">
            <a:avLst/>
          </a:prstGeom>
          <a:noFill/>
        </p:spPr>
        <p:txBody>
          <a:bodyPr wrap="none" rtlCol="0">
            <a:spAutoFit/>
          </a:bodyPr>
          <a:lstStyle/>
          <a:p>
            <a:r>
              <a:rPr kumimoji="1" lang="ja-JP" altLang="en-US" sz="1600" b="1" dirty="0" smtClean="0"/>
              <a:t>新しいロケーション名を任意で入力し、座標系を選択する。</a:t>
            </a:r>
            <a:endParaRPr kumimoji="1" lang="ja-JP" altLang="en-US" sz="1600" b="1" dirty="0"/>
          </a:p>
        </p:txBody>
      </p:sp>
      <p:sp>
        <p:nvSpPr>
          <p:cNvPr id="5" name="テキスト ボックス 4"/>
          <p:cNvSpPr txBox="1"/>
          <p:nvPr/>
        </p:nvSpPr>
        <p:spPr>
          <a:xfrm>
            <a:off x="3853574" y="134337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8216024" y="2285558"/>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Tree>
    <p:extLst>
      <p:ext uri="{BB962C8B-B14F-4D97-AF65-F5344CB8AC3E}">
        <p14:creationId xmlns:p14="http://schemas.microsoft.com/office/powerpoint/2010/main" val="42181152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2060</TotalTime>
  <Words>1589</Words>
  <Application>Microsoft Office PowerPoint</Application>
  <PresentationFormat>画面に合わせる (16:10)</PresentationFormat>
  <Paragraphs>204</Paragraphs>
  <Slides>57</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57</vt:i4>
      </vt:variant>
    </vt:vector>
  </HeadingPairs>
  <TitlesOfParts>
    <vt:vector size="63" baseType="lpstr">
      <vt:lpstr>ＭＳ Ｐゴシック</vt:lpstr>
      <vt:lpstr>宋体</vt:lpstr>
      <vt:lpstr>Arial</vt:lpstr>
      <vt:lpstr>Calibri</vt:lpstr>
      <vt:lpstr>Calibri Light</vt:lpstr>
      <vt:lpstr>Office テーマ</vt:lpstr>
      <vt:lpstr>PowerPoint プレゼンテーション</vt:lpstr>
      <vt:lpstr>ネットワーク解析</vt:lpstr>
      <vt:lpstr>最短経路検索</vt:lpstr>
      <vt:lpstr>PowerPoint プレゼンテーション</vt:lpstr>
      <vt:lpstr>PowerPoint プレゼンテーション</vt:lpstr>
      <vt:lpstr>PowerPoint プレゼンテーション</vt:lpstr>
      <vt:lpstr>PowerPoint プレゼンテーション</vt:lpstr>
      <vt:lpstr>QGISとGRASSを用いたネットの分割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コストを追加する</vt:lpstr>
      <vt:lpstr>PowerPoint プレゼンテーション</vt:lpstr>
      <vt:lpstr>線の長さを追加する</vt:lpstr>
      <vt:lpstr>速度を追加する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時間を追加する</vt:lpstr>
      <vt:lpstr>PowerPoint プレゼンテーション</vt:lpstr>
      <vt:lpstr>PowerPoint プレゼンテーション</vt:lpstr>
      <vt:lpstr>ワークスペースの保存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85</cp:revision>
  <dcterms:created xsi:type="dcterms:W3CDTF">2015-06-26T03:04:37Z</dcterms:created>
  <dcterms:modified xsi:type="dcterms:W3CDTF">2016-10-18T08:33:31Z</dcterms:modified>
</cp:coreProperties>
</file>